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0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310" r:id="rId3"/>
    <p:sldId id="308" r:id="rId4"/>
    <p:sldId id="257" r:id="rId5"/>
    <p:sldId id="306" r:id="rId6"/>
    <p:sldId id="311" r:id="rId7"/>
    <p:sldId id="315" r:id="rId8"/>
    <p:sldId id="313" r:id="rId9"/>
    <p:sldId id="312" r:id="rId10"/>
    <p:sldId id="318" r:id="rId11"/>
    <p:sldId id="258" r:id="rId12"/>
    <p:sldId id="320" r:id="rId13"/>
    <p:sldId id="322" r:id="rId14"/>
    <p:sldId id="323" r:id="rId15"/>
    <p:sldId id="324" r:id="rId16"/>
    <p:sldId id="325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319" r:id="rId25"/>
    <p:sldId id="327" r:id="rId26"/>
    <p:sldId id="328" r:id="rId27"/>
    <p:sldId id="329" r:id="rId28"/>
    <p:sldId id="330" r:id="rId29"/>
    <p:sldId id="332" r:id="rId30"/>
    <p:sldId id="333" r:id="rId31"/>
    <p:sldId id="334" r:id="rId32"/>
    <p:sldId id="335" r:id="rId33"/>
    <p:sldId id="339" r:id="rId34"/>
    <p:sldId id="337" r:id="rId35"/>
    <p:sldId id="340" r:id="rId36"/>
    <p:sldId id="341" r:id="rId37"/>
    <p:sldId id="342" r:id="rId38"/>
    <p:sldId id="344" r:id="rId39"/>
    <p:sldId id="343" r:id="rId40"/>
    <p:sldId id="345" r:id="rId41"/>
    <p:sldId id="366" r:id="rId42"/>
    <p:sldId id="346" r:id="rId43"/>
    <p:sldId id="358" r:id="rId44"/>
    <p:sldId id="347" r:id="rId45"/>
    <p:sldId id="349" r:id="rId46"/>
    <p:sldId id="357" r:id="rId47"/>
    <p:sldId id="348" r:id="rId48"/>
    <p:sldId id="351" r:id="rId49"/>
    <p:sldId id="350" r:id="rId50"/>
    <p:sldId id="259" r:id="rId51"/>
    <p:sldId id="317" r:id="rId52"/>
    <p:sldId id="353" r:id="rId53"/>
    <p:sldId id="354" r:id="rId54"/>
    <p:sldId id="359" r:id="rId55"/>
    <p:sldId id="355" r:id="rId56"/>
    <p:sldId id="356" r:id="rId57"/>
    <p:sldId id="360" r:id="rId58"/>
    <p:sldId id="361" r:id="rId59"/>
    <p:sldId id="363" r:id="rId60"/>
    <p:sldId id="365" r:id="rId61"/>
    <p:sldId id="364" r:id="rId6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4" roundtripDataSignature="AMtx7mhsWhGan9pFEcJrxTqf74FuLYcx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0C97C"/>
    <a:srgbClr val="248B46"/>
    <a:srgbClr val="FFFF99"/>
    <a:srgbClr val="FFAD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" name="Google Shape;7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7800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02abc314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102abc314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Genetic</a:t>
            </a:r>
            <a:r>
              <a:rPr lang="nl-NL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(species, </a:t>
            </a:r>
            <a:r>
              <a:rPr lang="nl-NL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varieties</a:t>
            </a:r>
            <a:r>
              <a:rPr lang="nl-NL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etc.)</a:t>
            </a:r>
          </a:p>
          <a:p>
            <a:r>
              <a:rPr lang="nl-NL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Life form (</a:t>
            </a:r>
            <a:r>
              <a:rPr lang="nl-NL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grasses</a:t>
            </a:r>
            <a:r>
              <a:rPr lang="nl-NL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nl-NL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forb</a:t>
            </a:r>
            <a:r>
              <a:rPr lang="nl-NL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trees, </a:t>
            </a:r>
            <a:r>
              <a:rPr lang="nl-NL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mosses</a:t>
            </a:r>
            <a:r>
              <a:rPr lang="nl-NL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etc.)</a:t>
            </a:r>
          </a:p>
          <a:p>
            <a:r>
              <a:rPr lang="nl-NL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Functional</a:t>
            </a:r>
            <a:r>
              <a:rPr lang="nl-NL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group</a:t>
            </a:r>
            <a:r>
              <a:rPr lang="nl-NL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nl-NL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deep</a:t>
            </a:r>
            <a:r>
              <a:rPr lang="nl-NL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rooted</a:t>
            </a:r>
            <a:r>
              <a:rPr lang="nl-NL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nl-NL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nitrogen</a:t>
            </a:r>
            <a:r>
              <a:rPr lang="nl-NL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-fixing, </a:t>
            </a:r>
            <a:r>
              <a:rPr lang="nl-NL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soil</a:t>
            </a:r>
            <a:r>
              <a:rPr lang="nl-NL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crust</a:t>
            </a:r>
            <a:r>
              <a:rPr lang="nl-NL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evergreen, </a:t>
            </a:r>
            <a:r>
              <a:rPr lang="nl-NL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etc</a:t>
            </a:r>
            <a:endParaRPr lang="nl-NL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nl-NL"/>
          </a:p>
          <a:p>
            <a:r>
              <a:rPr lang="nl-NL" err="1"/>
              <a:t>Organismale</a:t>
            </a:r>
            <a:r>
              <a:rPr lang="nl-NL"/>
              <a:t> diversiteit (</a:t>
            </a:r>
            <a:r>
              <a:rPr lang="nl-NL" err="1"/>
              <a:t>morphologie</a:t>
            </a:r>
            <a:r>
              <a:rPr lang="nl-NL"/>
              <a:t>, anatomie,..); populatie diversiteit (</a:t>
            </a:r>
            <a:r>
              <a:rPr lang="nl-NL" err="1"/>
              <a:t>densiteiten</a:t>
            </a:r>
            <a:r>
              <a:rPr lang="nl-NL"/>
              <a:t>, </a:t>
            </a:r>
            <a:r>
              <a:rPr lang="nl-NL" err="1"/>
              <a:t>freqeunties</a:t>
            </a:r>
            <a:r>
              <a:rPr lang="nl-NL"/>
              <a:t>…), biogeografische diversiteit (diversiteit in geologie, geografische geschiedenis)…</a:t>
            </a:r>
          </a:p>
        </p:txBody>
      </p:sp>
    </p:spTree>
    <p:extLst>
      <p:ext uri="{BB962C8B-B14F-4D97-AF65-F5344CB8AC3E}">
        <p14:creationId xmlns:p14="http://schemas.microsoft.com/office/powerpoint/2010/main" val="1869352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02abc314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102abc314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3435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B0E6A-2CE2-55F9-CBB5-FEA0D5906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41B4DE-9F3F-8A64-E358-1213DD5180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65A7D3-0458-5B24-1B97-4591C5C38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522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9C36A-817F-2BC4-5495-06778F8EE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E4D287-4AF6-6D29-1819-A01E52947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8AF3F6-7A0C-1B95-7412-F761D504B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2792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dia">
  <p:cSld name="4_Titeldia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47" descr="Afbeelding met zoogdier, buitenshuis, boom, gras&#10;&#10;Automatisch gegenereerde beschrijvi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7512" y="-1079632"/>
            <a:ext cx="8850676" cy="622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0" y="4455493"/>
            <a:ext cx="1384031" cy="53901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7"/>
          <p:cNvSpPr/>
          <p:nvPr/>
        </p:nvSpPr>
        <p:spPr>
          <a:xfrm>
            <a:off x="5812" y="0"/>
            <a:ext cx="281700" cy="51435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7"/>
          <p:cNvSpPr txBox="1">
            <a:spLocks noGrp="1"/>
          </p:cNvSpPr>
          <p:nvPr>
            <p:ph type="title"/>
          </p:nvPr>
        </p:nvSpPr>
        <p:spPr>
          <a:xfrm>
            <a:off x="1615781" y="637575"/>
            <a:ext cx="6146100" cy="14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  <a:defRPr sz="4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7"/>
          <p:cNvSpPr txBox="1">
            <a:spLocks noGrp="1"/>
          </p:cNvSpPr>
          <p:nvPr>
            <p:ph type="subTitle" idx="1"/>
          </p:nvPr>
        </p:nvSpPr>
        <p:spPr>
          <a:xfrm>
            <a:off x="1615763" y="2596238"/>
            <a:ext cx="6146100" cy="13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7"/>
          <p:cNvSpPr txBox="1">
            <a:spLocks noGrp="1"/>
          </p:cNvSpPr>
          <p:nvPr>
            <p:ph type="subTitle" idx="2"/>
          </p:nvPr>
        </p:nvSpPr>
        <p:spPr>
          <a:xfrm>
            <a:off x="5727150" y="4621950"/>
            <a:ext cx="2955000" cy="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7"/>
          <p:cNvSpPr txBox="1"/>
          <p:nvPr/>
        </p:nvSpPr>
        <p:spPr>
          <a:xfrm rot="-5400000">
            <a:off x="-704512" y="3905569"/>
            <a:ext cx="171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vlaanderen.be/inbo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8238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9418-B8CE-4184-8FE0-96312B102316}" type="datetimeFigureOut">
              <a:rPr lang="en-GB" smtClean="0"/>
              <a:t>06/11/2024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288FB-CCAA-4456-94B0-13B94FE2F6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160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91290-3E5A-488A-AF88-E194CD80F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4C883-F71C-4FF7-8244-BC643E40A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1D33F-EB07-417F-AA17-D3E2E2A94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2C409-BAE3-4248-9153-5A555B55E943}" type="datetimeFigureOut">
              <a:rPr lang="en-GB" smtClean="0"/>
              <a:t>06/11/2024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B29D2-FB28-438D-AA83-5673F66C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BED47-5E44-41BD-BED4-1C7208C7F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59A5-F4DD-4DA1-AA92-D2B155DF0E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956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Leeg">
  <p:cSld name="5_Leeg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8"/>
          <p:cNvSpPr txBox="1"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8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sz="17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11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9" name="Google Shape;19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4455706"/>
            <a:ext cx="1384031" cy="5390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8"/>
          <p:cNvSpPr/>
          <p:nvPr/>
        </p:nvSpPr>
        <p:spPr>
          <a:xfrm>
            <a:off x="5812" y="0"/>
            <a:ext cx="281700" cy="51435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8"/>
          <p:cNvSpPr txBox="1"/>
          <p:nvPr/>
        </p:nvSpPr>
        <p:spPr>
          <a:xfrm rot="-5400000">
            <a:off x="-704512" y="3905569"/>
            <a:ext cx="171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vlaanderen.be/inbo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 - rechts wit">
  <p:cSld name="1_Titeldia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9"/>
          <p:cNvGrpSpPr/>
          <p:nvPr/>
        </p:nvGrpSpPr>
        <p:grpSpPr>
          <a:xfrm>
            <a:off x="288000" y="214895"/>
            <a:ext cx="8553600" cy="4699125"/>
            <a:chOff x="288000" y="288000"/>
            <a:chExt cx="8553600" cy="6265500"/>
          </a:xfrm>
        </p:grpSpPr>
        <p:sp>
          <p:nvSpPr>
            <p:cNvPr id="24" name="Google Shape;24;p49"/>
            <p:cNvSpPr/>
            <p:nvPr/>
          </p:nvSpPr>
          <p:spPr>
            <a:xfrm>
              <a:off x="288000" y="288000"/>
              <a:ext cx="6768000" cy="62655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9"/>
            <p:cNvSpPr/>
            <p:nvPr/>
          </p:nvSpPr>
          <p:spPr>
            <a:xfrm>
              <a:off x="7056000" y="288000"/>
              <a:ext cx="1785600" cy="6264000"/>
            </a:xfrm>
            <a:prstGeom prst="rtTriangl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49"/>
          <p:cNvSpPr txBox="1">
            <a:spLocks noGrp="1"/>
          </p:cNvSpPr>
          <p:nvPr>
            <p:ph type="ctrTitle"/>
          </p:nvPr>
        </p:nvSpPr>
        <p:spPr>
          <a:xfrm>
            <a:off x="1618200" y="1547101"/>
            <a:ext cx="5342100" cy="11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  <a:defRPr sz="390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9"/>
          <p:cNvSpPr txBox="1">
            <a:spLocks noGrp="1"/>
          </p:cNvSpPr>
          <p:nvPr>
            <p:ph type="subTitle" idx="1"/>
          </p:nvPr>
        </p:nvSpPr>
        <p:spPr>
          <a:xfrm>
            <a:off x="1618200" y="2788126"/>
            <a:ext cx="53547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1392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/>
            </a:lvl2pPr>
            <a:lvl3pPr lvl="2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/>
            </a:lvl3pPr>
            <a:lvl4pPr lvl="3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/>
            </a:lvl4pPr>
            <a:lvl5pPr lvl="4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eldia - links wit">
  <p:cSld name="2_Titeldia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51"/>
          <p:cNvGrpSpPr/>
          <p:nvPr/>
        </p:nvGrpSpPr>
        <p:grpSpPr>
          <a:xfrm>
            <a:off x="1476001" y="215999"/>
            <a:ext cx="7380096" cy="4699126"/>
            <a:chOff x="1476000" y="287999"/>
            <a:chExt cx="7380096" cy="6265501"/>
          </a:xfrm>
        </p:grpSpPr>
        <p:sp>
          <p:nvSpPr>
            <p:cNvPr id="36" name="Google Shape;36;p51"/>
            <p:cNvSpPr/>
            <p:nvPr/>
          </p:nvSpPr>
          <p:spPr>
            <a:xfrm>
              <a:off x="3277896" y="288000"/>
              <a:ext cx="5578200" cy="62655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1"/>
            <p:cNvSpPr/>
            <p:nvPr/>
          </p:nvSpPr>
          <p:spPr>
            <a:xfrm flipH="1">
              <a:off x="1476000" y="287999"/>
              <a:ext cx="1800000" cy="6265500"/>
            </a:xfrm>
            <a:prstGeom prst="rtTriangl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51"/>
          <p:cNvSpPr txBox="1">
            <a:spLocks noGrp="1"/>
          </p:cNvSpPr>
          <p:nvPr>
            <p:ph type="ctrTitle"/>
          </p:nvPr>
        </p:nvSpPr>
        <p:spPr>
          <a:xfrm>
            <a:off x="3324000" y="1578431"/>
            <a:ext cx="506400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  <a:defRPr sz="3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1"/>
          <p:cNvSpPr txBox="1">
            <a:spLocks noGrp="1"/>
          </p:cNvSpPr>
          <p:nvPr>
            <p:ph type="subTitle" idx="1"/>
          </p:nvPr>
        </p:nvSpPr>
        <p:spPr>
          <a:xfrm>
            <a:off x="3324000" y="3473719"/>
            <a:ext cx="5064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139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/>
            </a:lvl2pPr>
            <a:lvl3pPr lvl="2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/>
            </a:lvl3pPr>
            <a:lvl4pPr lvl="3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/>
            </a:lvl4pPr>
            <a:lvl5pPr lvl="4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40" name="Google Shape;40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0000" y="252638"/>
            <a:ext cx="1384031" cy="539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eldia - witte achtergrond">
  <p:cSld name="3_Titeldia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77291" y="230539"/>
            <a:ext cx="1384031" cy="539014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2"/>
          <p:cNvSpPr txBox="1">
            <a:spLocks noGrp="1"/>
          </p:cNvSpPr>
          <p:nvPr>
            <p:ph type="ctrTitle"/>
          </p:nvPr>
        </p:nvSpPr>
        <p:spPr>
          <a:xfrm>
            <a:off x="1296000" y="12834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  <a:defRPr sz="3900" i="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2"/>
          <p:cNvSpPr txBox="1">
            <a:spLocks noGrp="1"/>
          </p:cNvSpPr>
          <p:nvPr>
            <p:ph type="subTitle" idx="1"/>
          </p:nvPr>
        </p:nvSpPr>
        <p:spPr>
          <a:xfrm>
            <a:off x="1296000" y="28764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1392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/>
            </a:lvl2pPr>
            <a:lvl3pPr lvl="2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/>
            </a:lvl3pPr>
            <a:lvl4pPr lvl="3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/>
            </a:lvl4pPr>
            <a:lvl5pPr lvl="4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" name="Google Shape;45;p52"/>
          <p:cNvSpPr/>
          <p:nvPr/>
        </p:nvSpPr>
        <p:spPr>
          <a:xfrm>
            <a:off x="5812" y="0"/>
            <a:ext cx="281700" cy="51435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 - foto rechts">
  <p:cSld name="Aangepaste indeling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3"/>
          <p:cNvPicPr preferRelativeResize="0"/>
          <p:nvPr/>
        </p:nvPicPr>
        <p:blipFill rotWithShape="1">
          <a:blip r:embed="rId2">
            <a:alphaModFix/>
          </a:blip>
          <a:srcRect t="12502" b="12494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53"/>
          <p:cNvGrpSpPr/>
          <p:nvPr/>
        </p:nvGrpSpPr>
        <p:grpSpPr>
          <a:xfrm>
            <a:off x="-17" y="0"/>
            <a:ext cx="7138351" cy="5143975"/>
            <a:chOff x="288001" y="287975"/>
            <a:chExt cx="6033599" cy="6265500"/>
          </a:xfrm>
        </p:grpSpPr>
        <p:sp>
          <p:nvSpPr>
            <p:cNvPr id="49" name="Google Shape;49;p53"/>
            <p:cNvSpPr/>
            <p:nvPr/>
          </p:nvSpPr>
          <p:spPr>
            <a:xfrm rot="10800000" flipH="1">
              <a:off x="288001" y="287975"/>
              <a:ext cx="4248000" cy="62655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3"/>
            <p:cNvSpPr/>
            <p:nvPr/>
          </p:nvSpPr>
          <p:spPr>
            <a:xfrm rot="10800000" flipH="1">
              <a:off x="4536000" y="288000"/>
              <a:ext cx="1785600" cy="6264000"/>
            </a:xfrm>
            <a:prstGeom prst="rtTriangl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p53"/>
          <p:cNvSpPr txBox="1">
            <a:spLocks noGrp="1"/>
          </p:cNvSpPr>
          <p:nvPr>
            <p:ph type="subTitle" idx="1"/>
          </p:nvPr>
        </p:nvSpPr>
        <p:spPr>
          <a:xfrm>
            <a:off x="1047827" y="3145329"/>
            <a:ext cx="3816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1392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/>
            </a:lvl2pPr>
            <a:lvl3pPr lvl="2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/>
            </a:lvl3pPr>
            <a:lvl4pPr lvl="3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/>
            </a:lvl4pPr>
            <a:lvl5pPr lvl="4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53"/>
          <p:cNvSpPr txBox="1">
            <a:spLocks noGrp="1"/>
          </p:cNvSpPr>
          <p:nvPr>
            <p:ph type="ctrTitle"/>
          </p:nvPr>
        </p:nvSpPr>
        <p:spPr>
          <a:xfrm>
            <a:off x="1046250" y="1574100"/>
            <a:ext cx="3816000" cy="14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  <a:defRPr sz="390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53" name="Google Shape;5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9273" y="284810"/>
            <a:ext cx="1384031" cy="539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5_Titeldia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54"/>
          <p:cNvPicPr preferRelativeResize="0"/>
          <p:nvPr/>
        </p:nvPicPr>
        <p:blipFill rotWithShape="1">
          <a:blip r:embed="rId2">
            <a:alphaModFix/>
          </a:blip>
          <a:srcRect t="11436" b="11443"/>
          <a:stretch/>
        </p:blipFill>
        <p:spPr>
          <a:xfrm>
            <a:off x="270563" y="0"/>
            <a:ext cx="8892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54"/>
          <p:cNvSpPr txBox="1">
            <a:spLocks noGrp="1"/>
          </p:cNvSpPr>
          <p:nvPr>
            <p:ph type="ctrTitle"/>
          </p:nvPr>
        </p:nvSpPr>
        <p:spPr>
          <a:xfrm>
            <a:off x="997200" y="832144"/>
            <a:ext cx="56868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  <a:defRPr sz="390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0" y="4455493"/>
            <a:ext cx="1384031" cy="53901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/>
          <p:nvPr/>
        </p:nvSpPr>
        <p:spPr>
          <a:xfrm>
            <a:off x="5812" y="0"/>
            <a:ext cx="281700" cy="51435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997200" y="2296481"/>
            <a:ext cx="5686800" cy="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4"/>
          <p:cNvSpPr txBox="1"/>
          <p:nvPr/>
        </p:nvSpPr>
        <p:spPr>
          <a:xfrm rot="-5400000">
            <a:off x="-704512" y="3905569"/>
            <a:ext cx="171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vlaanderen.be/inbo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2">
  <p:cSld name="5_Titeldia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55"/>
          <p:cNvPicPr preferRelativeResize="0"/>
          <p:nvPr/>
        </p:nvPicPr>
        <p:blipFill rotWithShape="1">
          <a:blip r:embed="rId2">
            <a:alphaModFix/>
          </a:blip>
          <a:srcRect t="14030" b="11574"/>
          <a:stretch/>
        </p:blipFill>
        <p:spPr>
          <a:xfrm>
            <a:off x="216000" y="0"/>
            <a:ext cx="892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55"/>
          <p:cNvSpPr txBox="1">
            <a:spLocks noGrp="1"/>
          </p:cNvSpPr>
          <p:nvPr>
            <p:ph type="ctrTitle"/>
          </p:nvPr>
        </p:nvSpPr>
        <p:spPr>
          <a:xfrm>
            <a:off x="997200" y="832144"/>
            <a:ext cx="56868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  <a:defRPr sz="390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0" y="4455493"/>
            <a:ext cx="1384031" cy="53901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55"/>
          <p:cNvSpPr/>
          <p:nvPr/>
        </p:nvSpPr>
        <p:spPr>
          <a:xfrm>
            <a:off x="5812" y="0"/>
            <a:ext cx="281700" cy="51435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55"/>
          <p:cNvSpPr txBox="1">
            <a:spLocks noGrp="1"/>
          </p:cNvSpPr>
          <p:nvPr>
            <p:ph type="subTitle" idx="1"/>
          </p:nvPr>
        </p:nvSpPr>
        <p:spPr>
          <a:xfrm>
            <a:off x="997200" y="2296481"/>
            <a:ext cx="5686800" cy="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5"/>
          <p:cNvSpPr txBox="1"/>
          <p:nvPr/>
        </p:nvSpPr>
        <p:spPr>
          <a:xfrm rot="-5400000">
            <a:off x="-704512" y="3905569"/>
            <a:ext cx="171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vlaanderen.be/inbo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eldia">
  <p:cSld name="4_Titeldia 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>
            <a:spLocks noGrp="1"/>
          </p:cNvSpPr>
          <p:nvPr>
            <p:ph type="pic" idx="2"/>
          </p:nvPr>
        </p:nvSpPr>
        <p:spPr>
          <a:xfrm>
            <a:off x="287999" y="0"/>
            <a:ext cx="8856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296001" y="1517400"/>
            <a:ext cx="3108049" cy="1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405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296000" y="3115800"/>
            <a:ext cx="74160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440"/>
              <a:buFont typeface="Calibri"/>
              <a:buNone/>
              <a:def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 sz="1500"/>
            </a:lvl2pPr>
            <a:lvl3pPr lvl="2" algn="ctr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None/>
              <a:defRPr sz="1350"/>
            </a:lvl3pPr>
            <a:lvl4pPr lvl="3" algn="ctr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4pPr>
            <a:lvl5pPr lvl="4" algn="ctr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72" name="Google Shape;72;p56"/>
          <p:cNvSpPr txBox="1">
            <a:spLocks noGrp="1"/>
          </p:cNvSpPr>
          <p:nvPr>
            <p:ph type="body" idx="3"/>
          </p:nvPr>
        </p:nvSpPr>
        <p:spPr>
          <a:xfrm>
            <a:off x="4426123" y="4771202"/>
            <a:ext cx="44352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530"/>
              <a:buFont typeface="Calibri"/>
              <a:buNone/>
              <a:defRPr sz="1275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rgbClr val="7F7F7F"/>
              </a:buClr>
              <a:buSzPts val="126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4001" y="216092"/>
            <a:ext cx="1891505" cy="6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6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44800" cy="3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11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agouti.e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"/>
          <p:cNvSpPr txBox="1">
            <a:spLocks noGrp="1"/>
          </p:cNvSpPr>
          <p:nvPr>
            <p:ph type="title"/>
          </p:nvPr>
        </p:nvSpPr>
        <p:spPr>
          <a:xfrm>
            <a:off x="409281" y="146050"/>
            <a:ext cx="6146100" cy="863532"/>
          </a:xfrm>
          <a:prstGeom prst="rect">
            <a:avLst/>
          </a:prstGeom>
          <a:solidFill>
            <a:srgbClr val="EEEEE7">
              <a:alpha val="49803"/>
            </a:srgbClr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rgbClr val="63641F"/>
              </a:buClr>
              <a:buSzPts val="3600"/>
              <a:buNone/>
            </a:pPr>
            <a:br>
              <a:rPr lang="nl-BE" sz="2700" i="1" dirty="0">
                <a:solidFill>
                  <a:srgbClr val="63641F"/>
                </a:solidFill>
              </a:rPr>
            </a:br>
            <a:br>
              <a:rPr lang="nl-BE" sz="2700" i="1" dirty="0">
                <a:solidFill>
                  <a:srgbClr val="63641F"/>
                </a:solidFill>
              </a:rPr>
            </a:br>
            <a:br>
              <a:rPr lang="nl-BE" sz="2700" i="1" dirty="0">
                <a:solidFill>
                  <a:srgbClr val="63641F"/>
                </a:solidFill>
              </a:rPr>
            </a:br>
            <a:br>
              <a:rPr lang="nl-BE" sz="2700" i="1" dirty="0">
                <a:solidFill>
                  <a:srgbClr val="63641F"/>
                </a:solidFill>
              </a:rPr>
            </a:br>
            <a:br>
              <a:rPr lang="nl-BE" sz="2700" i="1" dirty="0">
                <a:solidFill>
                  <a:srgbClr val="63641F"/>
                </a:solidFill>
              </a:rPr>
            </a:br>
            <a:br>
              <a:rPr lang="nl-BE" sz="2700" i="1" dirty="0">
                <a:solidFill>
                  <a:srgbClr val="63641F"/>
                </a:solidFill>
              </a:rPr>
            </a:br>
            <a:br>
              <a:rPr lang="nl-BE" sz="2700" i="1" dirty="0">
                <a:solidFill>
                  <a:srgbClr val="63641F"/>
                </a:solidFill>
              </a:rPr>
            </a:br>
            <a:br>
              <a:rPr lang="nl-BE" sz="2700" i="1" dirty="0">
                <a:solidFill>
                  <a:srgbClr val="63641F"/>
                </a:solidFill>
              </a:rPr>
            </a:br>
            <a:br>
              <a:rPr lang="nl-BE" sz="2700" i="1" dirty="0">
                <a:solidFill>
                  <a:srgbClr val="63641F"/>
                </a:solidFill>
              </a:rPr>
            </a:br>
            <a:r>
              <a:rPr lang="nl-BE" sz="2700" b="1" dirty="0">
                <a:solidFill>
                  <a:srgbClr val="1B1914"/>
                </a:solidFill>
              </a:rPr>
              <a:t>Camera trapping </a:t>
            </a:r>
            <a:endParaRPr sz="2700" b="1" dirty="0">
              <a:solidFill>
                <a:srgbClr val="1B1914"/>
              </a:solidFill>
            </a:endParaRPr>
          </a:p>
          <a:p>
            <a:pPr marL="0" lvl="0" indent="0" algn="ct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rgbClr val="63641F"/>
              </a:buClr>
              <a:buSzPts val="3600"/>
              <a:buNone/>
            </a:pPr>
            <a:r>
              <a:rPr lang="nl-BE" sz="2700" b="1" dirty="0" err="1">
                <a:solidFill>
                  <a:srgbClr val="1B1914"/>
                </a:solidFill>
              </a:rPr>
              <a:t>to</a:t>
            </a:r>
            <a:r>
              <a:rPr lang="nl-BE" sz="2700" b="1" dirty="0">
                <a:solidFill>
                  <a:srgbClr val="1B1914"/>
                </a:solidFill>
              </a:rPr>
              <a:t> </a:t>
            </a:r>
            <a:r>
              <a:rPr lang="nl-BE" sz="2700" b="1" dirty="0" err="1">
                <a:solidFill>
                  <a:srgbClr val="1B1914"/>
                </a:solidFill>
              </a:rPr>
              <a:t>study</a:t>
            </a:r>
            <a:r>
              <a:rPr lang="nl-BE" sz="2700" b="1" dirty="0">
                <a:solidFill>
                  <a:srgbClr val="1B1914"/>
                </a:solidFill>
              </a:rPr>
              <a:t> </a:t>
            </a:r>
            <a:r>
              <a:rPr lang="nl-BE" sz="2700" b="1" dirty="0" err="1">
                <a:solidFill>
                  <a:srgbClr val="1B1914"/>
                </a:solidFill>
              </a:rPr>
              <a:t>animal</a:t>
            </a:r>
            <a:r>
              <a:rPr lang="nl-BE" sz="2700" b="1" dirty="0">
                <a:solidFill>
                  <a:srgbClr val="1B1914"/>
                </a:solidFill>
              </a:rPr>
              <a:t> </a:t>
            </a:r>
            <a:r>
              <a:rPr lang="nl-BE" sz="2700" b="1" dirty="0" err="1">
                <a:solidFill>
                  <a:srgbClr val="1B1914"/>
                </a:solidFill>
              </a:rPr>
              <a:t>behaviour</a:t>
            </a:r>
            <a:r>
              <a:rPr lang="nl-BE" sz="2700" b="1" dirty="0">
                <a:solidFill>
                  <a:srgbClr val="1B1914"/>
                </a:solidFill>
              </a:rPr>
              <a:t> </a:t>
            </a:r>
            <a:endParaRPr sz="2100" b="1" dirty="0">
              <a:solidFill>
                <a:srgbClr val="1B1914"/>
              </a:solidFill>
            </a:endParaRPr>
          </a:p>
        </p:txBody>
      </p:sp>
      <p:sp>
        <p:nvSpPr>
          <p:cNvPr id="80" name="Google Shape;80;p1"/>
          <p:cNvSpPr txBox="1">
            <a:spLocks noGrp="1"/>
          </p:cNvSpPr>
          <p:nvPr>
            <p:ph type="subTitle" idx="2"/>
          </p:nvPr>
        </p:nvSpPr>
        <p:spPr>
          <a:xfrm>
            <a:off x="5727150" y="4621950"/>
            <a:ext cx="2955000" cy="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A35DC-34B3-9AC2-F4EB-E1E4844FB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5804A4-2D7D-9665-ABD9-ADAF4A8021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Camera trap data: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87B8182-F074-8D0B-FC6C-F584DE217A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sz="2000" dirty="0"/>
              <a:t>How </a:t>
            </a:r>
            <a:r>
              <a:rPr lang="nl-BE" sz="2000" dirty="0" err="1"/>
              <a:t>to</a:t>
            </a:r>
            <a:r>
              <a:rPr lang="nl-BE" sz="2000" dirty="0"/>
              <a:t> collect </a:t>
            </a:r>
            <a:r>
              <a:rPr lang="nl-BE" sz="2000" dirty="0" err="1"/>
              <a:t>standardized</a:t>
            </a:r>
            <a:r>
              <a:rPr lang="nl-BE" sz="2000" dirty="0"/>
              <a:t> species records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02387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02abc3146_0_17"/>
          <p:cNvSpPr txBox="1"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How do CTs work?</a:t>
            </a:r>
            <a:endParaRPr/>
          </a:p>
        </p:txBody>
      </p:sp>
      <p:sp>
        <p:nvSpPr>
          <p:cNvPr id="93" name="Google Shape;93;g3102abc3146_0_17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An </a:t>
            </a:r>
            <a:r>
              <a:rPr lang="nl-BE" dirty="0" err="1"/>
              <a:t>infrared</a:t>
            </a:r>
            <a:r>
              <a:rPr lang="nl-BE" dirty="0"/>
              <a:t> sensor </a:t>
            </a:r>
            <a:r>
              <a:rPr lang="nl-BE" dirty="0" err="1"/>
              <a:t>measures</a:t>
            </a:r>
            <a:r>
              <a:rPr lang="nl-BE" dirty="0"/>
              <a:t> ∆T. </a:t>
            </a:r>
            <a:r>
              <a:rPr lang="nl-BE" dirty="0" err="1"/>
              <a:t>Moving</a:t>
            </a:r>
            <a:r>
              <a:rPr lang="nl-BE" dirty="0"/>
              <a:t> </a:t>
            </a:r>
            <a:r>
              <a:rPr lang="nl-BE" dirty="0" err="1"/>
              <a:t>animals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a T different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background T trigger </a:t>
            </a:r>
            <a:r>
              <a:rPr lang="nl-BE" dirty="0" err="1"/>
              <a:t>the</a:t>
            </a:r>
            <a:r>
              <a:rPr lang="nl-BE" dirty="0"/>
              <a:t> CT (2, 4). Animals </a:t>
            </a:r>
            <a:r>
              <a:rPr lang="nl-BE" dirty="0" err="1"/>
              <a:t>outside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detection</a:t>
            </a:r>
            <a:r>
              <a:rPr lang="nl-BE" dirty="0"/>
              <a:t> field (1) or </a:t>
            </a:r>
            <a:r>
              <a:rPr lang="nl-BE" dirty="0" err="1"/>
              <a:t>resting</a:t>
            </a:r>
            <a:r>
              <a:rPr lang="nl-BE" dirty="0"/>
              <a:t> (3) are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captured</a:t>
            </a:r>
            <a:r>
              <a:rPr lang="nl-BE" dirty="0"/>
              <a:t>.</a:t>
            </a:r>
            <a:endParaRPr dirty="0"/>
          </a:p>
        </p:txBody>
      </p:sp>
      <p:pic>
        <p:nvPicPr>
          <p:cNvPr id="94" name="Google Shape;94;g3102abc3146_0_17"/>
          <p:cNvPicPr preferRelativeResize="0"/>
          <p:nvPr/>
        </p:nvPicPr>
        <p:blipFill rotWithShape="1">
          <a:blip r:embed="rId3">
            <a:alphaModFix/>
          </a:blip>
          <a:srcRect l="2854" t="66743" r="2007"/>
          <a:stretch/>
        </p:blipFill>
        <p:spPr>
          <a:xfrm>
            <a:off x="1295988" y="2793000"/>
            <a:ext cx="7260230" cy="13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7265AB-DB6A-2B94-D4A9-581DB7BD3C68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A985B-331F-CB0F-6C3E-1FC4F251E6DC}"/>
              </a:ext>
            </a:extLst>
          </p:cNvPr>
          <p:cNvSpPr txBox="1"/>
          <p:nvPr/>
        </p:nvSpPr>
        <p:spPr>
          <a:xfrm>
            <a:off x="1295988" y="4477123"/>
            <a:ext cx="7416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Wearn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Oliver &amp; Glover-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Kapfer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Paul. 2017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AD8CF8-A572-A8C3-433D-49EDB525D205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5E8F36-01BD-7824-AAC6-6E1A4E839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Information </a:t>
            </a:r>
            <a:r>
              <a:rPr lang="nl-BE" dirty="0" err="1"/>
              <a:t>retrieved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CT pictures</a:t>
            </a:r>
            <a:endParaRPr lang="en-GB" dirty="0"/>
          </a:p>
        </p:txBody>
      </p:sp>
      <p:pic>
        <p:nvPicPr>
          <p:cNvPr id="11" name="Google Shape;60;p1">
            <a:extLst>
              <a:ext uri="{FF2B5EF4-FFF2-40B4-BE49-F238E27FC236}">
                <a16:creationId xmlns:a16="http://schemas.microsoft.com/office/drawing/2014/main" id="{00839D31-3674-047C-A4CD-1B8132D807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183" y="1445821"/>
            <a:ext cx="6437123" cy="360478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AF9A590-BCCF-FF86-86B7-B48E7042DDE6}"/>
              </a:ext>
            </a:extLst>
          </p:cNvPr>
          <p:cNvSpPr txBox="1"/>
          <p:nvPr/>
        </p:nvSpPr>
        <p:spPr>
          <a:xfrm>
            <a:off x="1835243" y="1020563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 &amp; time</a:t>
            </a:r>
            <a:endParaRPr lang="en-GB" sz="18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FA929EB-520B-8C46-984A-6EEEC7C3FF13}"/>
              </a:ext>
            </a:extLst>
          </p:cNvPr>
          <p:cNvSpPr/>
          <p:nvPr/>
        </p:nvSpPr>
        <p:spPr>
          <a:xfrm>
            <a:off x="1355183" y="1389895"/>
            <a:ext cx="2430780" cy="224094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736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20684-FE56-C1CB-4F45-B5B7CC8EA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4E7D8-528E-C385-D44D-E3459711E40D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oogle Shape;60;p1">
            <a:extLst>
              <a:ext uri="{FF2B5EF4-FFF2-40B4-BE49-F238E27FC236}">
                <a16:creationId xmlns:a16="http://schemas.microsoft.com/office/drawing/2014/main" id="{D864397A-3EA3-B955-E9D0-01E769C7A1A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183" y="1445821"/>
            <a:ext cx="6437123" cy="36047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44238C-BAEF-F769-B575-F227BFB1E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Information </a:t>
            </a:r>
            <a:r>
              <a:rPr lang="nl-BE" dirty="0" err="1"/>
              <a:t>retrieved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CT pictures</a:t>
            </a:r>
            <a:endParaRPr lang="en-GB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0A244E-161F-918C-CFFC-88B5825567E1}"/>
              </a:ext>
            </a:extLst>
          </p:cNvPr>
          <p:cNvSpPr txBox="1"/>
          <p:nvPr/>
        </p:nvSpPr>
        <p:spPr>
          <a:xfrm>
            <a:off x="3894911" y="1025281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No. pictures</a:t>
            </a:r>
            <a:endParaRPr lang="en-GB" sz="18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1B61C7A-BADA-8D41-CB0B-6E3D1964D98B}"/>
              </a:ext>
            </a:extLst>
          </p:cNvPr>
          <p:cNvSpPr/>
          <p:nvPr/>
        </p:nvSpPr>
        <p:spPr>
          <a:xfrm>
            <a:off x="3986351" y="1394613"/>
            <a:ext cx="810000" cy="224094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575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91E2-C9C2-EB48-DE85-A83213522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2788C-82D9-80EE-1391-F71806BB1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Information </a:t>
            </a:r>
            <a:r>
              <a:rPr lang="nl-BE" dirty="0" err="1"/>
              <a:t>retrieved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CT pictures</a:t>
            </a:r>
            <a:endParaRPr lang="en-GB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E26405-15E7-245A-761E-BC5054A6E354}"/>
              </a:ext>
            </a:extLst>
          </p:cNvPr>
          <p:cNvSpPr txBox="1"/>
          <p:nvPr/>
        </p:nvSpPr>
        <p:spPr>
          <a:xfrm>
            <a:off x="6241143" y="1025281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Temperature</a:t>
            </a:r>
            <a:endParaRPr lang="en-GB" sz="18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0EB30FC-C6A8-C787-4C38-596F0574A93B}"/>
              </a:ext>
            </a:extLst>
          </p:cNvPr>
          <p:cNvSpPr/>
          <p:nvPr/>
        </p:nvSpPr>
        <p:spPr>
          <a:xfrm>
            <a:off x="7216503" y="1394613"/>
            <a:ext cx="522000" cy="224094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F9E413-D7EC-7B05-8C0E-C671042B3B9C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oogle Shape;60;p1">
            <a:extLst>
              <a:ext uri="{FF2B5EF4-FFF2-40B4-BE49-F238E27FC236}">
                <a16:creationId xmlns:a16="http://schemas.microsoft.com/office/drawing/2014/main" id="{FE4030D2-CF75-3503-9F80-846C458B24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183" y="1445821"/>
            <a:ext cx="6437123" cy="3604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9124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C847-7082-65DB-F113-CE4A8756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Information </a:t>
            </a:r>
            <a:r>
              <a:rPr lang="nl-BE" dirty="0" err="1"/>
              <a:t>retrieved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CT “</a:t>
            </a:r>
            <a:r>
              <a:rPr lang="nl-BE" dirty="0" err="1"/>
              <a:t>sequences</a:t>
            </a:r>
            <a:r>
              <a:rPr lang="nl-BE" dirty="0"/>
              <a:t>”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20A6E-682C-7927-C6EB-D62BF929F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50" indent="0">
              <a:buNone/>
            </a:pPr>
            <a:r>
              <a:rPr lang="nl-BE" sz="16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Species:</a:t>
            </a:r>
            <a:r>
              <a:rPr lang="nl-BE" sz="16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33350" indent="0">
              <a:buNone/>
            </a:pPr>
            <a:r>
              <a:rPr lang="nl-BE" sz="16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roe deer</a:t>
            </a:r>
          </a:p>
          <a:p>
            <a:pPr marL="133350" indent="0">
              <a:buNone/>
            </a:pPr>
            <a:endParaRPr lang="nl-BE" sz="16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3350" indent="0">
              <a:buNone/>
            </a:pPr>
            <a:r>
              <a:rPr lang="nl-BE" sz="16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No. of </a:t>
            </a:r>
            <a:r>
              <a:rPr lang="nl-BE" sz="16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individuals</a:t>
            </a:r>
            <a:r>
              <a:rPr lang="nl-BE" sz="16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133350" indent="0">
              <a:buNone/>
            </a:pPr>
            <a:r>
              <a:rPr lang="nl-BE" sz="16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</a:t>
            </a:r>
            <a:endParaRPr lang="en-GB" sz="16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3350" indent="0">
              <a:buNone/>
            </a:pPr>
            <a:endParaRPr lang="en-GB" dirty="0"/>
          </a:p>
          <a:p>
            <a:pPr marL="133350" indent="0">
              <a:buNone/>
            </a:pPr>
            <a:r>
              <a:rPr lang="en-GB" b="1" dirty="0">
                <a:solidFill>
                  <a:schemeClr val="accent2"/>
                </a:solidFill>
              </a:rPr>
              <a:t>Optional:</a:t>
            </a:r>
          </a:p>
          <a:p>
            <a:pPr marL="133350" indent="0">
              <a:buNone/>
            </a:pPr>
            <a:r>
              <a:rPr lang="en-GB" dirty="0">
                <a:solidFill>
                  <a:schemeClr val="accent2"/>
                </a:solidFill>
              </a:rPr>
              <a:t>   age class, sex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9FBBD0-C2A1-DB90-5208-978A7ED7781F}"/>
              </a:ext>
            </a:extLst>
          </p:cNvPr>
          <p:cNvGrpSpPr/>
          <p:nvPr/>
        </p:nvGrpSpPr>
        <p:grpSpPr>
          <a:xfrm>
            <a:off x="2971799" y="1479526"/>
            <a:ext cx="6106072" cy="3663974"/>
            <a:chOff x="1927859" y="1479526"/>
            <a:chExt cx="6106072" cy="3663974"/>
          </a:xfrm>
        </p:grpSpPr>
        <p:pic>
          <p:nvPicPr>
            <p:cNvPr id="4" name="Google Shape;49;p1">
              <a:extLst>
                <a:ext uri="{FF2B5EF4-FFF2-40B4-BE49-F238E27FC236}">
                  <a16:creationId xmlns:a16="http://schemas.microsoft.com/office/drawing/2014/main" id="{EC6D9163-9103-9E0A-36F3-CA64F813E59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083225" y="1479526"/>
              <a:ext cx="2758767" cy="15449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50;p1">
              <a:extLst>
                <a:ext uri="{FF2B5EF4-FFF2-40B4-BE49-F238E27FC236}">
                  <a16:creationId xmlns:a16="http://schemas.microsoft.com/office/drawing/2014/main" id="{DCBDD0D5-AF58-BA90-F90B-8B1A3903441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83225" y="3598591"/>
              <a:ext cx="2758767" cy="15449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61;p1">
              <a:extLst>
                <a:ext uri="{FF2B5EF4-FFF2-40B4-BE49-F238E27FC236}">
                  <a16:creationId xmlns:a16="http://schemas.microsoft.com/office/drawing/2014/main" id="{7B5399E1-17A9-07A7-F07D-CF2FAA2A87C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27859" y="1496034"/>
              <a:ext cx="2758767" cy="15449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62;p1">
              <a:extLst>
                <a:ext uri="{FF2B5EF4-FFF2-40B4-BE49-F238E27FC236}">
                  <a16:creationId xmlns:a16="http://schemas.microsoft.com/office/drawing/2014/main" id="{60DE38CF-7E79-B4DF-154E-FD640FD95C2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75991" y="3591324"/>
              <a:ext cx="2758767" cy="15449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64;p1">
              <a:extLst>
                <a:ext uri="{FF2B5EF4-FFF2-40B4-BE49-F238E27FC236}">
                  <a16:creationId xmlns:a16="http://schemas.microsoft.com/office/drawing/2014/main" id="{8B1E7D4B-89E7-059A-984E-BA629F42CFD8}"/>
                </a:ext>
              </a:extLst>
            </p:cNvPr>
            <p:cNvSpPr/>
            <p:nvPr/>
          </p:nvSpPr>
          <p:spPr>
            <a:xfrm>
              <a:off x="3077614" y="1938790"/>
              <a:ext cx="1061819" cy="626393"/>
            </a:xfrm>
            <a:prstGeom prst="ellipse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5;p1">
              <a:extLst>
                <a:ext uri="{FF2B5EF4-FFF2-40B4-BE49-F238E27FC236}">
                  <a16:creationId xmlns:a16="http://schemas.microsoft.com/office/drawing/2014/main" id="{1A711051-7F9B-5CE0-EF24-065B63DED759}"/>
                </a:ext>
              </a:extLst>
            </p:cNvPr>
            <p:cNvSpPr/>
            <p:nvPr/>
          </p:nvSpPr>
          <p:spPr>
            <a:xfrm>
              <a:off x="2843489" y="3997495"/>
              <a:ext cx="1061819" cy="626393"/>
            </a:xfrm>
            <a:prstGeom prst="ellipse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67;p1">
              <a:extLst>
                <a:ext uri="{FF2B5EF4-FFF2-40B4-BE49-F238E27FC236}">
                  <a16:creationId xmlns:a16="http://schemas.microsoft.com/office/drawing/2014/main" id="{9F0A6015-9B7F-F3AF-0957-3EA451D88B64}"/>
                </a:ext>
              </a:extLst>
            </p:cNvPr>
            <p:cNvCxnSpPr>
              <a:endCxn id="15" idx="3"/>
            </p:cNvCxnSpPr>
            <p:nvPr/>
          </p:nvCxnSpPr>
          <p:spPr>
            <a:xfrm rot="10800000" flipH="1">
              <a:off x="2216968" y="2473451"/>
              <a:ext cx="1016146" cy="969553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68;p1">
              <a:extLst>
                <a:ext uri="{FF2B5EF4-FFF2-40B4-BE49-F238E27FC236}">
                  <a16:creationId xmlns:a16="http://schemas.microsoft.com/office/drawing/2014/main" id="{B1691DD5-43DC-D0E3-2D97-85ACFA1B6017}"/>
                </a:ext>
              </a:extLst>
            </p:cNvPr>
            <p:cNvCxnSpPr>
              <a:endCxn id="16" idx="1"/>
            </p:cNvCxnSpPr>
            <p:nvPr/>
          </p:nvCxnSpPr>
          <p:spPr>
            <a:xfrm>
              <a:off x="2217032" y="3443063"/>
              <a:ext cx="781957" cy="646165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69;p1">
              <a:extLst>
                <a:ext uri="{FF2B5EF4-FFF2-40B4-BE49-F238E27FC236}">
                  <a16:creationId xmlns:a16="http://schemas.microsoft.com/office/drawing/2014/main" id="{911D3CFA-7117-FF3E-0444-07A2C2D8431B}"/>
                </a:ext>
              </a:extLst>
            </p:cNvPr>
            <p:cNvSpPr/>
            <p:nvPr/>
          </p:nvSpPr>
          <p:spPr>
            <a:xfrm>
              <a:off x="3978160" y="3942651"/>
              <a:ext cx="897212" cy="626393"/>
            </a:xfrm>
            <a:prstGeom prst="ellipse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0;p1">
              <a:extLst>
                <a:ext uri="{FF2B5EF4-FFF2-40B4-BE49-F238E27FC236}">
                  <a16:creationId xmlns:a16="http://schemas.microsoft.com/office/drawing/2014/main" id="{0B691679-5237-45C8-883D-411E13A67324}"/>
                </a:ext>
              </a:extLst>
            </p:cNvPr>
            <p:cNvSpPr/>
            <p:nvPr/>
          </p:nvSpPr>
          <p:spPr>
            <a:xfrm>
              <a:off x="4188312" y="1986686"/>
              <a:ext cx="729541" cy="713908"/>
            </a:xfrm>
            <a:prstGeom prst="ellipse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71;p1">
              <a:extLst>
                <a:ext uri="{FF2B5EF4-FFF2-40B4-BE49-F238E27FC236}">
                  <a16:creationId xmlns:a16="http://schemas.microsoft.com/office/drawing/2014/main" id="{EA7E16F8-0833-8D74-EFFE-AD64E33263BA}"/>
                </a:ext>
              </a:extLst>
            </p:cNvPr>
            <p:cNvCxnSpPr>
              <a:stCxn id="20" idx="0"/>
              <a:endCxn id="21" idx="4"/>
            </p:cNvCxnSpPr>
            <p:nvPr/>
          </p:nvCxnSpPr>
          <p:spPr>
            <a:xfrm rot="10800000" flipH="1">
              <a:off x="4426766" y="2700593"/>
              <a:ext cx="126290" cy="1242058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74;p1">
              <a:extLst>
                <a:ext uri="{FF2B5EF4-FFF2-40B4-BE49-F238E27FC236}">
                  <a16:creationId xmlns:a16="http://schemas.microsoft.com/office/drawing/2014/main" id="{FE1C0B05-DDE4-B5FD-4EC9-B1DB1CC86E8D}"/>
                </a:ext>
              </a:extLst>
            </p:cNvPr>
            <p:cNvSpPr/>
            <p:nvPr/>
          </p:nvSpPr>
          <p:spPr>
            <a:xfrm>
              <a:off x="7304390" y="1829934"/>
              <a:ext cx="729541" cy="713908"/>
            </a:xfrm>
            <a:prstGeom prst="ellipse">
              <a:avLst/>
            </a:prstGeom>
            <a:noFill/>
            <a:ln w="38100" cap="flat" cmpd="sng">
              <a:solidFill>
                <a:srgbClr val="C2C4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" name="Google Shape;75;p1">
              <a:extLst>
                <a:ext uri="{FF2B5EF4-FFF2-40B4-BE49-F238E27FC236}">
                  <a16:creationId xmlns:a16="http://schemas.microsoft.com/office/drawing/2014/main" id="{3978C55F-5D76-D82F-CC23-D9934167EC34}"/>
                </a:ext>
              </a:extLst>
            </p:cNvPr>
            <p:cNvCxnSpPr>
              <a:stCxn id="27" idx="0"/>
              <a:endCxn id="25" idx="4"/>
            </p:cNvCxnSpPr>
            <p:nvPr/>
          </p:nvCxnSpPr>
          <p:spPr>
            <a:xfrm rot="10800000" flipH="1">
              <a:off x="7656912" y="2543790"/>
              <a:ext cx="12261" cy="1341680"/>
            </a:xfrm>
            <a:prstGeom prst="straightConnector1">
              <a:avLst/>
            </a:prstGeom>
            <a:noFill/>
            <a:ln w="38100" cap="flat" cmpd="sng">
              <a:solidFill>
                <a:srgbClr val="C2C44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" name="Google Shape;76;p1">
              <a:extLst>
                <a:ext uri="{FF2B5EF4-FFF2-40B4-BE49-F238E27FC236}">
                  <a16:creationId xmlns:a16="http://schemas.microsoft.com/office/drawing/2014/main" id="{1CC707E5-80BC-34F0-1829-40B729229753}"/>
                </a:ext>
              </a:extLst>
            </p:cNvPr>
            <p:cNvSpPr/>
            <p:nvPr/>
          </p:nvSpPr>
          <p:spPr>
            <a:xfrm>
              <a:off x="7292142" y="3885471"/>
              <a:ext cx="729541" cy="713908"/>
            </a:xfrm>
            <a:prstGeom prst="ellipse">
              <a:avLst/>
            </a:prstGeom>
            <a:noFill/>
            <a:ln w="38100" cap="flat" cmpd="sng">
              <a:solidFill>
                <a:srgbClr val="C2C4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4;p1">
              <a:extLst>
                <a:ext uri="{FF2B5EF4-FFF2-40B4-BE49-F238E27FC236}">
                  <a16:creationId xmlns:a16="http://schemas.microsoft.com/office/drawing/2014/main" id="{F15A3BAA-EE55-B2CB-D254-E37244299B31}"/>
                </a:ext>
              </a:extLst>
            </p:cNvPr>
            <p:cNvSpPr/>
            <p:nvPr/>
          </p:nvSpPr>
          <p:spPr>
            <a:xfrm>
              <a:off x="5961208" y="1869877"/>
              <a:ext cx="617351" cy="668492"/>
            </a:xfrm>
            <a:prstGeom prst="ellipse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4;p1">
              <a:extLst>
                <a:ext uri="{FF2B5EF4-FFF2-40B4-BE49-F238E27FC236}">
                  <a16:creationId xmlns:a16="http://schemas.microsoft.com/office/drawing/2014/main" id="{3AF813C7-AE9C-FEF8-46AA-74CB04C7A8A5}"/>
                </a:ext>
              </a:extLst>
            </p:cNvPr>
            <p:cNvSpPr/>
            <p:nvPr/>
          </p:nvSpPr>
          <p:spPr>
            <a:xfrm>
              <a:off x="5854543" y="4034524"/>
              <a:ext cx="617351" cy="668492"/>
            </a:xfrm>
            <a:prstGeom prst="ellipse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0;p1">
              <a:extLst>
                <a:ext uri="{FF2B5EF4-FFF2-40B4-BE49-F238E27FC236}">
                  <a16:creationId xmlns:a16="http://schemas.microsoft.com/office/drawing/2014/main" id="{AFE6A294-CED3-6548-AD28-9D58FA4DF0DF}"/>
                </a:ext>
              </a:extLst>
            </p:cNvPr>
            <p:cNvSpPr/>
            <p:nvPr/>
          </p:nvSpPr>
          <p:spPr>
            <a:xfrm>
              <a:off x="6578559" y="1799546"/>
              <a:ext cx="837562" cy="713908"/>
            </a:xfrm>
            <a:prstGeom prst="ellipse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0;p1">
              <a:extLst>
                <a:ext uri="{FF2B5EF4-FFF2-40B4-BE49-F238E27FC236}">
                  <a16:creationId xmlns:a16="http://schemas.microsoft.com/office/drawing/2014/main" id="{338796E9-CBA6-4B9D-4B86-CB5A011CC0E7}"/>
                </a:ext>
              </a:extLst>
            </p:cNvPr>
            <p:cNvSpPr/>
            <p:nvPr/>
          </p:nvSpPr>
          <p:spPr>
            <a:xfrm>
              <a:off x="6523453" y="3913589"/>
              <a:ext cx="837562" cy="713908"/>
            </a:xfrm>
            <a:prstGeom prst="ellipse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34AE5A5-39F8-4AE2-DEC4-73790B5C6102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213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58DE8A-3329-B21B-08D8-BF4D25376E85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5D952-E031-C9A5-CECF-35500839B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hlinkClick r:id="rId2"/>
              </a:rPr>
              <a:t>Agouti</a:t>
            </a:r>
            <a:r>
              <a:rPr lang="nl-BE" dirty="0"/>
              <a:t>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C3096-573B-7701-4128-FD05FCCFE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Google Shape;31;p1">
            <a:extLst>
              <a:ext uri="{FF2B5EF4-FFF2-40B4-BE49-F238E27FC236}">
                <a16:creationId xmlns:a16="http://schemas.microsoft.com/office/drawing/2014/main" id="{1912A13D-347E-0CF2-7F0A-AC562A59B8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441" y="1411598"/>
            <a:ext cx="6684004" cy="37319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2;p1">
            <a:extLst>
              <a:ext uri="{FF2B5EF4-FFF2-40B4-BE49-F238E27FC236}">
                <a16:creationId xmlns:a16="http://schemas.microsoft.com/office/drawing/2014/main" id="{41960FB3-FD7C-A3F3-909E-0C911E4F82F8}"/>
              </a:ext>
            </a:extLst>
          </p:cNvPr>
          <p:cNvSpPr/>
          <p:nvPr/>
        </p:nvSpPr>
        <p:spPr>
          <a:xfrm>
            <a:off x="1181427" y="4370952"/>
            <a:ext cx="4634150" cy="342926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840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5;p1">
            <a:extLst>
              <a:ext uri="{FF2B5EF4-FFF2-40B4-BE49-F238E27FC236}">
                <a16:creationId xmlns:a16="http://schemas.microsoft.com/office/drawing/2014/main" id="{E5BDBCF4-F713-4725-8C02-D5E2453F92D5}"/>
              </a:ext>
            </a:extLst>
          </p:cNvPr>
          <p:cNvSpPr/>
          <p:nvPr/>
        </p:nvSpPr>
        <p:spPr>
          <a:xfrm>
            <a:off x="5805589" y="1320873"/>
            <a:ext cx="2156984" cy="295414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840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6;p1">
            <a:extLst>
              <a:ext uri="{FF2B5EF4-FFF2-40B4-BE49-F238E27FC236}">
                <a16:creationId xmlns:a16="http://schemas.microsoft.com/office/drawing/2014/main" id="{C1BB97BF-C300-2CC6-0109-886F8C117E85}"/>
              </a:ext>
            </a:extLst>
          </p:cNvPr>
          <p:cNvSpPr/>
          <p:nvPr/>
        </p:nvSpPr>
        <p:spPr>
          <a:xfrm>
            <a:off x="5815615" y="4288431"/>
            <a:ext cx="2146958" cy="39138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840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83;p1">
            <a:extLst>
              <a:ext uri="{FF2B5EF4-FFF2-40B4-BE49-F238E27FC236}">
                <a16:creationId xmlns:a16="http://schemas.microsoft.com/office/drawing/2014/main" id="{652D145D-522E-1A78-7EC7-641C3F6C1FD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3293" y="471805"/>
            <a:ext cx="594577" cy="637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697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4907" y="530192"/>
            <a:ext cx="5952094" cy="365224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285" name="Google Shape;285;p22"/>
          <p:cNvCxnSpPr/>
          <p:nvPr/>
        </p:nvCxnSpPr>
        <p:spPr>
          <a:xfrm flipH="1">
            <a:off x="6602631" y="1307813"/>
            <a:ext cx="426369" cy="257175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stealth" w="lg" len="lg"/>
          </a:ln>
        </p:spPr>
      </p:cxnSp>
      <p:cxnSp>
        <p:nvCxnSpPr>
          <p:cNvPr id="286" name="Google Shape;286;p22"/>
          <p:cNvCxnSpPr/>
          <p:nvPr/>
        </p:nvCxnSpPr>
        <p:spPr>
          <a:xfrm>
            <a:off x="4572000" y="3066402"/>
            <a:ext cx="498559" cy="0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stealth" w="lg" len="lg"/>
          </a:ln>
        </p:spPr>
      </p:cxnSp>
      <p:cxnSp>
        <p:nvCxnSpPr>
          <p:cNvPr id="287" name="Google Shape;287;p22"/>
          <p:cNvCxnSpPr/>
          <p:nvPr/>
        </p:nvCxnSpPr>
        <p:spPr>
          <a:xfrm>
            <a:off x="4522000" y="1800568"/>
            <a:ext cx="498559" cy="0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stealth" w="lg" len="lg"/>
          </a:ln>
        </p:spPr>
      </p:cxnSp>
      <p:cxnSp>
        <p:nvCxnSpPr>
          <p:cNvPr id="288" name="Google Shape;288;p22"/>
          <p:cNvCxnSpPr/>
          <p:nvPr/>
        </p:nvCxnSpPr>
        <p:spPr>
          <a:xfrm flipH="1">
            <a:off x="6553310" y="1088453"/>
            <a:ext cx="426369" cy="257175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stealth" w="lg" len="lg"/>
          </a:ln>
        </p:spPr>
      </p:cxnSp>
      <p:sp>
        <p:nvSpPr>
          <p:cNvPr id="289" name="Google Shape;289;p22"/>
          <p:cNvSpPr txBox="1"/>
          <p:nvPr/>
        </p:nvSpPr>
        <p:spPr>
          <a:xfrm>
            <a:off x="3750018" y="1786095"/>
            <a:ext cx="322429" cy="2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③</a:t>
            </a:r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A9B2B2-9CC9-5AE7-9EF7-8DDE2CC83D3D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4907" y="528715"/>
            <a:ext cx="5952094" cy="365224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7" name="Google Shape;297;p23"/>
          <p:cNvSpPr txBox="1"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/>
          </a:p>
        </p:txBody>
      </p:sp>
      <p:sp>
        <p:nvSpPr>
          <p:cNvPr id="298" name="Google Shape;298;p23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5EA2B8-0AF7-973C-0EAF-53B5C2B0BD58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4907" y="538158"/>
            <a:ext cx="5952093" cy="365224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4" name="Google Shape;304;p24"/>
          <p:cNvSpPr txBox="1"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/>
          </a:p>
        </p:txBody>
      </p:sp>
      <p:sp>
        <p:nvSpPr>
          <p:cNvPr id="305" name="Google Shape;305;p24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A072D3-C722-A3F2-AA1B-D26A84F1E578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876907-92D3-739E-79D1-9BA4EA4823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Camera </a:t>
            </a:r>
            <a:r>
              <a:rPr lang="nl-BE" dirty="0" err="1"/>
              <a:t>traps</a:t>
            </a:r>
            <a:r>
              <a:rPr lang="nl-BE" dirty="0"/>
              <a:t>: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7BEC1B3-7CB8-6B99-3311-200393AFA3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sz="2000" dirty="0" err="1"/>
              <a:t>History</a:t>
            </a:r>
            <a:r>
              <a:rPr lang="nl-BE" sz="2000" dirty="0"/>
              <a:t> </a:t>
            </a:r>
            <a:r>
              <a:rPr lang="nl-BE" sz="2000" dirty="0" err="1"/>
              <a:t>and</a:t>
            </a:r>
            <a:r>
              <a:rPr lang="nl-BE" sz="2000" dirty="0"/>
              <a:t> </a:t>
            </a:r>
            <a:r>
              <a:rPr lang="nl-BE" sz="2000" dirty="0" err="1"/>
              <a:t>use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618070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4907" y="573540"/>
            <a:ext cx="5952094" cy="36168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1" name="Google Shape;311;p25"/>
          <p:cNvSpPr txBox="1"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/>
          </a:p>
        </p:txBody>
      </p:sp>
      <p:sp>
        <p:nvSpPr>
          <p:cNvPr id="312" name="Google Shape;312;p25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0A8E13-3D7C-9035-67E2-3429DF248D26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4907" y="538158"/>
            <a:ext cx="5952094" cy="365224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318" name="Google Shape;318;p26"/>
          <p:cNvCxnSpPr/>
          <p:nvPr/>
        </p:nvCxnSpPr>
        <p:spPr>
          <a:xfrm rot="10800000">
            <a:off x="2564512" y="2884272"/>
            <a:ext cx="498559" cy="0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stealth" w="lg" len="lg"/>
          </a:ln>
        </p:spPr>
      </p:cxnSp>
      <p:sp>
        <p:nvSpPr>
          <p:cNvPr id="319" name="Google Shape;319;p26"/>
          <p:cNvSpPr txBox="1"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/>
          </a:p>
        </p:txBody>
      </p:sp>
      <p:sp>
        <p:nvSpPr>
          <p:cNvPr id="320" name="Google Shape;320;p26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C76EC8-F7BA-5BF2-7523-10DA2B32ED95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4907" y="538158"/>
            <a:ext cx="5952093" cy="365224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6" name="Google Shape;326;p27"/>
          <p:cNvSpPr txBox="1"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/>
          </a:p>
        </p:txBody>
      </p:sp>
      <p:sp>
        <p:nvSpPr>
          <p:cNvPr id="327" name="Google Shape;327;p27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8D29C1-6226-9336-B95C-11DBE7D4CCB7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4907" y="538158"/>
            <a:ext cx="5952093" cy="365224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33" name="Google Shape;333;p28"/>
          <p:cNvSpPr txBox="1"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/>
          </a:p>
        </p:txBody>
      </p:sp>
      <p:sp>
        <p:nvSpPr>
          <p:cNvPr id="334" name="Google Shape;334;p28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3037AC-738F-3CF4-9EC7-9BB7439EB6DD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BCE04-7AFD-B073-39A5-F088BCCE3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96112A-DDD7-B791-A87F-E1F7B97AFF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FAIR camera trap data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68C5B9-8934-E7B0-AD14-14E0DAD8E5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sz="2000" dirty="0" err="1"/>
              <a:t>Findable</a:t>
            </a:r>
            <a:r>
              <a:rPr lang="nl-BE" sz="2000" dirty="0"/>
              <a:t>, </a:t>
            </a:r>
            <a:r>
              <a:rPr lang="nl-BE" sz="2000" dirty="0" err="1"/>
              <a:t>accessible</a:t>
            </a:r>
            <a:r>
              <a:rPr lang="nl-BE" sz="2000" dirty="0"/>
              <a:t>, </a:t>
            </a:r>
            <a:r>
              <a:rPr lang="nl-BE" sz="2000" dirty="0" err="1"/>
              <a:t>interoperable</a:t>
            </a:r>
            <a:r>
              <a:rPr lang="nl-BE" sz="2000" dirty="0"/>
              <a:t> </a:t>
            </a:r>
            <a:r>
              <a:rPr lang="nl-BE" sz="2000" dirty="0" err="1"/>
              <a:t>and</a:t>
            </a:r>
            <a:r>
              <a:rPr lang="nl-BE" sz="2000" dirty="0"/>
              <a:t> </a:t>
            </a:r>
            <a:r>
              <a:rPr lang="nl-BE" sz="2000" dirty="0" err="1"/>
              <a:t>reusable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513540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887800-9C16-2D8F-42D3-639B9B30366B}"/>
              </a:ext>
            </a:extLst>
          </p:cNvPr>
          <p:cNvSpPr/>
          <p:nvPr/>
        </p:nvSpPr>
        <p:spPr>
          <a:xfrm>
            <a:off x="476738" y="4400062"/>
            <a:ext cx="890954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Main graphic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700087" y="1"/>
            <a:ext cx="7213697" cy="5139183"/>
          </a:xfrm>
          <a:prstGeom prst="rect">
            <a:avLst/>
          </a:prstGeom>
          <a:ln>
            <a:noFill/>
          </a:ln>
        </p:spPr>
      </p:pic>
      <p:pic>
        <p:nvPicPr>
          <p:cNvPr id="6" name="Google Shape;26;p1">
            <a:extLst>
              <a:ext uri="{FF2B5EF4-FFF2-40B4-BE49-F238E27FC236}">
                <a16:creationId xmlns:a16="http://schemas.microsoft.com/office/drawing/2014/main" id="{DE8A9F19-2866-18DB-9072-AE4C6713A5C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367" y="2301339"/>
            <a:ext cx="1012397" cy="101239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B55DBE-98BE-0063-8288-75F1327D86B5}"/>
              </a:ext>
            </a:extLst>
          </p:cNvPr>
          <p:cNvSpPr txBox="1"/>
          <p:nvPr/>
        </p:nvSpPr>
        <p:spPr>
          <a:xfrm>
            <a:off x="5217885" y="4859635"/>
            <a:ext cx="4586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Bubnicki</a:t>
            </a:r>
            <a:r>
              <a:rPr lang="en-GB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et al. 2024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218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49608-395C-D674-1772-CDBB5A167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736406-7682-BBD3-58E1-80FC07879D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Data analysis: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35BB65B-7457-6A0E-655F-E578B8CC7B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sz="2000" dirty="0"/>
              <a:t>How </a:t>
            </a:r>
            <a:r>
              <a:rPr lang="nl-BE" sz="2000" dirty="0" err="1"/>
              <a:t>to</a:t>
            </a:r>
            <a:r>
              <a:rPr lang="nl-BE" sz="2000" dirty="0"/>
              <a:t> analyse camera trap data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78597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6EF3B-6F0A-6B51-AE1D-CDB7FD962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AF42C5-49B0-D89B-97C4-7811FF1AD9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023" b="9606"/>
          <a:stretch/>
        </p:blipFill>
        <p:spPr>
          <a:xfrm>
            <a:off x="2432250" y="209750"/>
            <a:ext cx="6120862" cy="48582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DE3244-E0BC-411E-F684-3E44069C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CT topics </a:t>
            </a:r>
            <a:r>
              <a:rPr lang="nl-BE" dirty="0" err="1"/>
              <a:t>covered</a:t>
            </a:r>
            <a:r>
              <a:rPr lang="nl-BE" dirty="0"/>
              <a:t> </a:t>
            </a:r>
            <a:r>
              <a:rPr lang="nl-BE" dirty="0" err="1"/>
              <a:t>today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935E94-02F1-F51F-6816-9326B806E045}"/>
              </a:ext>
            </a:extLst>
          </p:cNvPr>
          <p:cNvGrpSpPr/>
          <p:nvPr/>
        </p:nvGrpSpPr>
        <p:grpSpPr>
          <a:xfrm>
            <a:off x="4424766" y="712921"/>
            <a:ext cx="2957593" cy="4259451"/>
            <a:chOff x="4424766" y="712921"/>
            <a:chExt cx="2957593" cy="425945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46BA2FB-0B2B-68BA-C07B-0E69D20737C8}"/>
                </a:ext>
              </a:extLst>
            </p:cNvPr>
            <p:cNvCxnSpPr>
              <a:cxnSpLocks/>
            </p:cNvCxnSpPr>
            <p:nvPr/>
          </p:nvCxnSpPr>
          <p:spPr>
            <a:xfrm>
              <a:off x="4424766" y="4393769"/>
              <a:ext cx="798163" cy="0"/>
            </a:xfrm>
            <a:prstGeom prst="line">
              <a:avLst/>
            </a:prstGeom>
            <a:ln w="19050" cap="flat" cmpd="sng" algn="ctr">
              <a:solidFill>
                <a:srgbClr val="FFAD1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E145868-5F10-9ACB-2CF7-0A486B6C84AA}"/>
                </a:ext>
              </a:extLst>
            </p:cNvPr>
            <p:cNvCxnSpPr>
              <a:cxnSpLocks/>
            </p:cNvCxnSpPr>
            <p:nvPr/>
          </p:nvCxnSpPr>
          <p:spPr>
            <a:xfrm>
              <a:off x="5788617" y="4972372"/>
              <a:ext cx="953146" cy="0"/>
            </a:xfrm>
            <a:prstGeom prst="line">
              <a:avLst/>
            </a:prstGeom>
            <a:ln w="19050" cap="flat" cmpd="sng" algn="ctr">
              <a:solidFill>
                <a:srgbClr val="FFAD1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D2BEA4-E4D7-D43F-3502-200A8E071412}"/>
                </a:ext>
              </a:extLst>
            </p:cNvPr>
            <p:cNvCxnSpPr>
              <a:cxnSpLocks/>
            </p:cNvCxnSpPr>
            <p:nvPr/>
          </p:nvCxnSpPr>
          <p:spPr>
            <a:xfrm>
              <a:off x="6473125" y="1265694"/>
              <a:ext cx="909234" cy="0"/>
            </a:xfrm>
            <a:prstGeom prst="line">
              <a:avLst/>
            </a:prstGeom>
            <a:ln w="19050" cap="flat" cmpd="sng" algn="ctr">
              <a:solidFill>
                <a:srgbClr val="FFAD1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3298D-D1E4-17B8-F168-E6C1E6FC4631}"/>
                </a:ext>
              </a:extLst>
            </p:cNvPr>
            <p:cNvCxnSpPr>
              <a:cxnSpLocks/>
            </p:cNvCxnSpPr>
            <p:nvPr/>
          </p:nvCxnSpPr>
          <p:spPr>
            <a:xfrm>
              <a:off x="5437322" y="712921"/>
              <a:ext cx="1118461" cy="0"/>
            </a:xfrm>
            <a:prstGeom prst="line">
              <a:avLst/>
            </a:prstGeom>
            <a:ln w="19050" cap="flat" cmpd="sng" algn="ctr">
              <a:solidFill>
                <a:srgbClr val="FFAD1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5F5B444-4676-0253-DC68-FA17D223A855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AAC01-1038-C18B-95B6-1B9BADFFB1F3}"/>
              </a:ext>
            </a:extLst>
          </p:cNvPr>
          <p:cNvSpPr txBox="1"/>
          <p:nvPr/>
        </p:nvSpPr>
        <p:spPr>
          <a:xfrm>
            <a:off x="7590970" y="4818483"/>
            <a:ext cx="4586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Delisle et al. 2019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84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A046E-7396-D484-B88E-9A729A0FB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0D4E6C-CF54-5AED-9D94-AB67227A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78" y="0"/>
            <a:ext cx="7711844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EEE451-70FD-AC7F-E832-DD8F4E01A83E}"/>
              </a:ext>
            </a:extLst>
          </p:cNvPr>
          <p:cNvSpPr/>
          <p:nvPr/>
        </p:nvSpPr>
        <p:spPr>
          <a:xfrm>
            <a:off x="476738" y="4400062"/>
            <a:ext cx="890954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126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BA5F-3797-EBA6-900C-BB11D17F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Case </a:t>
            </a:r>
            <a:r>
              <a:rPr lang="nl-BE" dirty="0" err="1"/>
              <a:t>study</a:t>
            </a:r>
            <a:r>
              <a:rPr lang="nl-BE" dirty="0"/>
              <a:t>: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3F845-1DD6-2863-9E96-6329232DC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Data </a:t>
            </a:r>
            <a:r>
              <a:rPr lang="nl-BE" dirty="0" err="1"/>
              <a:t>from</a:t>
            </a:r>
            <a:r>
              <a:rPr lang="nl-BE" dirty="0"/>
              <a:t> 2019 </a:t>
            </a:r>
            <a:r>
              <a:rPr lang="nl-BE" dirty="0" err="1"/>
              <a:t>for</a:t>
            </a:r>
            <a:endParaRPr lang="nl-BE" dirty="0"/>
          </a:p>
          <a:p>
            <a:pPr marL="133350" indent="0">
              <a:buNone/>
            </a:pPr>
            <a:endParaRPr lang="nl-BE" dirty="0"/>
          </a:p>
          <a:p>
            <a:pPr marL="952500" lvl="1" indent="-342900">
              <a:buFont typeface="+mj-lt"/>
              <a:buAutoNum type="arabicPeriod"/>
            </a:pPr>
            <a:r>
              <a:rPr lang="nl-BE" dirty="0"/>
              <a:t>Wild </a:t>
            </a:r>
            <a:r>
              <a:rPr lang="nl-BE" dirty="0" err="1"/>
              <a:t>boar</a:t>
            </a:r>
            <a:endParaRPr lang="nl-BE" dirty="0"/>
          </a:p>
          <a:p>
            <a:pPr marL="952500" lvl="1" indent="-342900">
              <a:buFont typeface="+mj-lt"/>
              <a:buAutoNum type="arabicPeriod"/>
            </a:pPr>
            <a:r>
              <a:rPr lang="nl-BE" dirty="0"/>
              <a:t>Roe deer</a:t>
            </a:r>
          </a:p>
          <a:p>
            <a:pPr marL="952500" lvl="1" indent="-342900">
              <a:buFont typeface="+mj-lt"/>
              <a:buAutoNum type="arabicPeriod"/>
            </a:pPr>
            <a:r>
              <a:rPr lang="nl-BE" dirty="0"/>
              <a:t>Red fox</a:t>
            </a:r>
            <a:endParaRPr lang="en-GB" dirty="0"/>
          </a:p>
        </p:txBody>
      </p:sp>
      <p:pic>
        <p:nvPicPr>
          <p:cNvPr id="6" name="Afbeelding 61">
            <a:extLst>
              <a:ext uri="{FF2B5EF4-FFF2-40B4-BE49-F238E27FC236}">
                <a16:creationId xmlns:a16="http://schemas.microsoft.com/office/drawing/2014/main" id="{4F652E02-D691-6725-6AAB-76138AF5AE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94" y="0"/>
            <a:ext cx="4408862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05ECD4-198B-054F-1961-1DE0080A2CC4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866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B49DF2-1F99-718F-51F7-81BE3C88885B}"/>
              </a:ext>
            </a:extLst>
          </p:cNvPr>
          <p:cNvCxnSpPr>
            <a:cxnSpLocks/>
          </p:cNvCxnSpPr>
          <p:nvPr/>
        </p:nvCxnSpPr>
        <p:spPr>
          <a:xfrm>
            <a:off x="5004000" y="567000"/>
            <a:ext cx="0" cy="3623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C0D9BAE-F411-436D-5AF4-1ED35C791D92}"/>
              </a:ext>
            </a:extLst>
          </p:cNvPr>
          <p:cNvSpPr/>
          <p:nvPr/>
        </p:nvSpPr>
        <p:spPr>
          <a:xfrm>
            <a:off x="4931428" y="950175"/>
            <a:ext cx="145143" cy="144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C1AE53-88F0-C743-F5CC-806F1484F86B}"/>
              </a:ext>
            </a:extLst>
          </p:cNvPr>
          <p:cNvSpPr/>
          <p:nvPr/>
        </p:nvSpPr>
        <p:spPr>
          <a:xfrm>
            <a:off x="4935256" y="2306700"/>
            <a:ext cx="145143" cy="144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81D5D8-334A-FEFA-5514-BDDB784E5FBB}"/>
              </a:ext>
            </a:extLst>
          </p:cNvPr>
          <p:cNvSpPr/>
          <p:nvPr/>
        </p:nvSpPr>
        <p:spPr>
          <a:xfrm>
            <a:off x="4931428" y="3677739"/>
            <a:ext cx="145143" cy="144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1EBA22-A12F-2EDF-4EC0-C50ECFE55BBD}"/>
              </a:ext>
            </a:extLst>
          </p:cNvPr>
          <p:cNvSpPr txBox="1"/>
          <p:nvPr/>
        </p:nvSpPr>
        <p:spPr>
          <a:xfrm>
            <a:off x="5145315" y="871344"/>
            <a:ext cx="1906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1890s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C9BC52-22E7-38B8-0DCB-C8584DC4F993}"/>
              </a:ext>
            </a:extLst>
          </p:cNvPr>
          <p:cNvSpPr txBox="1"/>
          <p:nvPr/>
        </p:nvSpPr>
        <p:spPr>
          <a:xfrm>
            <a:off x="5145315" y="3595850"/>
            <a:ext cx="1906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2020s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6D6F31-E28B-83D3-79F4-5126BC2C3CDB}"/>
              </a:ext>
            </a:extLst>
          </p:cNvPr>
          <p:cNvGrpSpPr/>
          <p:nvPr/>
        </p:nvGrpSpPr>
        <p:grpSpPr>
          <a:xfrm>
            <a:off x="1586286" y="3944"/>
            <a:ext cx="3345142" cy="2374756"/>
            <a:chOff x="1586286" y="3944"/>
            <a:chExt cx="3345142" cy="23747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7C4E57D-686A-570D-7192-5DA340CB9016}"/>
                </a:ext>
              </a:extLst>
            </p:cNvPr>
            <p:cNvGrpSpPr/>
            <p:nvPr/>
          </p:nvGrpSpPr>
          <p:grpSpPr>
            <a:xfrm>
              <a:off x="1586286" y="3944"/>
              <a:ext cx="3345142" cy="2018265"/>
              <a:chOff x="1586286" y="3944"/>
              <a:chExt cx="3345142" cy="201826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30C4A1D-1D30-4D4E-CD75-1E2E8B062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86286" y="3944"/>
                <a:ext cx="2698413" cy="2018265"/>
              </a:xfrm>
              <a:prstGeom prst="rect">
                <a:avLst/>
              </a:prstGeom>
              <a:ln w="19050">
                <a:solidFill>
                  <a:schemeClr val="accent2"/>
                </a:solidFill>
              </a:ln>
            </p:spPr>
          </p:pic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88E058B-93F8-13AC-3EB7-DBB664E8BC5B}"/>
                  </a:ext>
                </a:extLst>
              </p:cNvPr>
              <p:cNvCxnSpPr>
                <a:cxnSpLocks/>
                <a:stCxn id="9" idx="3"/>
                <a:endCxn id="12" idx="2"/>
              </p:cNvCxnSpPr>
              <p:nvPr/>
            </p:nvCxnSpPr>
            <p:spPr>
              <a:xfrm>
                <a:off x="4284699" y="1013077"/>
                <a:ext cx="646729" cy="9098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18332C1-FA32-5A1F-7C68-C0F9C98E978F}"/>
                </a:ext>
              </a:extLst>
            </p:cNvPr>
            <p:cNvSpPr/>
            <p:nvPr/>
          </p:nvSpPr>
          <p:spPr>
            <a:xfrm>
              <a:off x="1765578" y="2103308"/>
              <a:ext cx="2339828" cy="27539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First </a:t>
              </a:r>
              <a:r>
                <a:rPr lang="nl-BE" dirty="0" err="1"/>
                <a:t>use</a:t>
              </a:r>
              <a:r>
                <a:rPr lang="nl-BE" dirty="0"/>
                <a:t> of </a:t>
              </a:r>
              <a:r>
                <a:rPr lang="nl-BE" dirty="0" err="1"/>
                <a:t>CTs</a:t>
              </a:r>
              <a:r>
                <a:rPr lang="nl-BE" dirty="0"/>
                <a:t> </a:t>
              </a:r>
              <a:r>
                <a:rPr lang="nl-BE" dirty="0" err="1"/>
                <a:t>by</a:t>
              </a:r>
              <a:r>
                <a:rPr lang="nl-BE" dirty="0"/>
                <a:t> </a:t>
              </a:r>
              <a:r>
                <a:rPr lang="nl-BE" dirty="0" err="1"/>
                <a:t>hunters</a:t>
              </a:r>
              <a:endParaRPr lang="en-GB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78BC6E1-B149-3CB8-9C4B-AAF2BF04AA86}"/>
              </a:ext>
            </a:extLst>
          </p:cNvPr>
          <p:cNvGrpSpPr/>
          <p:nvPr/>
        </p:nvGrpSpPr>
        <p:grpSpPr>
          <a:xfrm>
            <a:off x="5080399" y="862068"/>
            <a:ext cx="3631601" cy="3240838"/>
            <a:chOff x="5080399" y="862068"/>
            <a:chExt cx="3631601" cy="324083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A10370-4369-5864-746E-8DDEEA718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6812" y="1436400"/>
              <a:ext cx="2015188" cy="2666506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EDBE096-6FE3-13BA-1615-D56B76228B4C}"/>
                </a:ext>
              </a:extLst>
            </p:cNvPr>
            <p:cNvCxnSpPr>
              <a:cxnSpLocks/>
              <a:stCxn id="13" idx="6"/>
              <a:endCxn id="7" idx="1"/>
            </p:cNvCxnSpPr>
            <p:nvPr/>
          </p:nvCxnSpPr>
          <p:spPr>
            <a:xfrm>
              <a:off x="5080399" y="2378700"/>
              <a:ext cx="1616413" cy="390953"/>
            </a:xfrm>
            <a:prstGeom prst="bentConnector3">
              <a:avLst>
                <a:gd name="adj1" fmla="val 50000"/>
              </a:avLst>
            </a:prstGeom>
            <a:ln w="1905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D2743ED-CFC1-A173-D565-AD201FFFB7A8}"/>
                </a:ext>
              </a:extLst>
            </p:cNvPr>
            <p:cNvSpPr/>
            <p:nvPr/>
          </p:nvSpPr>
          <p:spPr>
            <a:xfrm>
              <a:off x="6867737" y="862068"/>
              <a:ext cx="1673337" cy="46421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First automatic </a:t>
              </a:r>
            </a:p>
            <a:p>
              <a:pPr algn="ctr"/>
              <a:r>
                <a:rPr lang="nl-BE" dirty="0" err="1"/>
                <a:t>detection</a:t>
              </a:r>
              <a:r>
                <a:rPr lang="nl-BE" dirty="0"/>
                <a:t> system</a:t>
              </a:r>
              <a:endParaRPr lang="en-GB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E963BF-36C0-1E67-B9A6-51AECD8DCA7D}"/>
              </a:ext>
            </a:extLst>
          </p:cNvPr>
          <p:cNvGrpSpPr/>
          <p:nvPr/>
        </p:nvGrpSpPr>
        <p:grpSpPr>
          <a:xfrm>
            <a:off x="1586286" y="2742352"/>
            <a:ext cx="3345142" cy="2221983"/>
            <a:chOff x="1586286" y="2742352"/>
            <a:chExt cx="3345142" cy="22219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F1993A-AA12-587C-2A15-4FB9D03D7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6286" y="2742352"/>
              <a:ext cx="2698413" cy="1662380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807055A-0053-B699-CF39-E0DCF59B325E}"/>
                </a:ext>
              </a:extLst>
            </p:cNvPr>
            <p:cNvCxnSpPr>
              <a:cxnSpLocks/>
              <a:stCxn id="5" idx="3"/>
              <a:endCxn id="14" idx="2"/>
            </p:cNvCxnSpPr>
            <p:nvPr/>
          </p:nvCxnSpPr>
          <p:spPr>
            <a:xfrm>
              <a:off x="4284699" y="3573542"/>
              <a:ext cx="646729" cy="176197"/>
            </a:xfrm>
            <a:prstGeom prst="bentConnector3">
              <a:avLst>
                <a:gd name="adj1" fmla="val 50000"/>
              </a:avLst>
            </a:prstGeom>
            <a:ln w="1905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DEE87744-CD0A-47FA-33BC-4F0ECC8F1C94}"/>
                </a:ext>
              </a:extLst>
            </p:cNvPr>
            <p:cNvSpPr/>
            <p:nvPr/>
          </p:nvSpPr>
          <p:spPr>
            <a:xfrm>
              <a:off x="2157629" y="4500122"/>
              <a:ext cx="2450434" cy="46421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Modern </a:t>
              </a:r>
              <a:r>
                <a:rPr lang="nl-BE" dirty="0" err="1"/>
                <a:t>CTs</a:t>
              </a:r>
              <a:r>
                <a:rPr lang="nl-BE" dirty="0"/>
                <a:t> </a:t>
              </a:r>
              <a:r>
                <a:rPr lang="nl-BE" dirty="0" err="1"/>
                <a:t>with</a:t>
              </a:r>
              <a:r>
                <a:rPr lang="nl-BE" dirty="0"/>
                <a:t> built-in automatic </a:t>
              </a:r>
              <a:r>
                <a:rPr lang="nl-BE" dirty="0" err="1"/>
                <a:t>detection</a:t>
              </a:r>
              <a:r>
                <a:rPr lang="nl-BE" dirty="0"/>
                <a:t> system</a:t>
              </a:r>
              <a:endParaRPr lang="en-GB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6BC3DB-728B-A7B0-6225-A4197CCD574B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41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5773D-FBCA-D836-DE75-384EEC7C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Let’s</a:t>
            </a:r>
            <a:r>
              <a:rPr lang="nl-BE" dirty="0"/>
              <a:t> </a:t>
            </a:r>
            <a:r>
              <a:rPr lang="nl-BE" dirty="0" err="1"/>
              <a:t>try</a:t>
            </a:r>
            <a:r>
              <a:rPr lang="nl-BE" dirty="0"/>
              <a:t> reading in </a:t>
            </a:r>
            <a:r>
              <a:rPr lang="nl-BE" dirty="0" err="1"/>
              <a:t>the</a:t>
            </a:r>
            <a:r>
              <a:rPr lang="nl-BE" dirty="0"/>
              <a:t> data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7EE16-2B8E-C98D-1686-B8A5ED537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24" y="1154623"/>
            <a:ext cx="3657752" cy="283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85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F517-AC50-3C97-07D1-63EFB7A84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Activity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CC555-85CF-FEAA-3F34-B097EE2F6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“</a:t>
            </a:r>
            <a:r>
              <a:rPr lang="en-GB" dirty="0"/>
              <a:t>daily or seasonal timing and distribution of animal movements and behaviours</a:t>
            </a:r>
            <a:r>
              <a:rPr lang="nl-BE" dirty="0"/>
              <a:t>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l-BE" dirty="0" err="1"/>
              <a:t>usually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daily</a:t>
            </a:r>
            <a:r>
              <a:rPr lang="nl-BE" dirty="0"/>
              <a:t> </a:t>
            </a:r>
            <a:r>
              <a:rPr lang="nl-BE" dirty="0" err="1"/>
              <a:t>cycle</a:t>
            </a:r>
            <a:r>
              <a:rPr lang="nl-BE" dirty="0"/>
              <a:t> of </a:t>
            </a:r>
            <a:r>
              <a:rPr lang="nl-BE" dirty="0" err="1"/>
              <a:t>activity</a:t>
            </a:r>
            <a:r>
              <a:rPr lang="nl-BE" dirty="0"/>
              <a:t> (24h)</a:t>
            </a:r>
          </a:p>
          <a:p>
            <a:pPr marL="133350" indent="0">
              <a:buNone/>
            </a:pPr>
            <a:endParaRPr lang="nl-BE" dirty="0"/>
          </a:p>
          <a:p>
            <a:r>
              <a:rPr lang="nl-BE" dirty="0" err="1"/>
              <a:t>CTs</a:t>
            </a:r>
            <a:r>
              <a:rPr lang="nl-BE" dirty="0"/>
              <a:t> </a:t>
            </a:r>
            <a:r>
              <a:rPr lang="nl-BE" dirty="0" err="1"/>
              <a:t>allow</a:t>
            </a:r>
            <a:r>
              <a:rPr lang="nl-BE" dirty="0"/>
              <a:t> </a:t>
            </a:r>
            <a:r>
              <a:rPr lang="nl-BE" dirty="0" err="1"/>
              <a:t>studying</a:t>
            </a:r>
            <a:r>
              <a:rPr lang="nl-BE" dirty="0"/>
              <a:t> </a:t>
            </a:r>
            <a:r>
              <a:rPr lang="nl-BE" dirty="0" err="1"/>
              <a:t>activity</a:t>
            </a:r>
            <a:r>
              <a:rPr lang="nl-BE" dirty="0"/>
              <a:t> </a:t>
            </a:r>
            <a:r>
              <a:rPr lang="nl-BE" dirty="0" err="1"/>
              <a:t>patterns</a:t>
            </a:r>
            <a:endParaRPr lang="nl-BE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nl-BE" dirty="0"/>
              <a:t>Collection of time-</a:t>
            </a:r>
            <a:r>
              <a:rPr lang="nl-BE" dirty="0" err="1"/>
              <a:t>referenced</a:t>
            </a:r>
            <a:r>
              <a:rPr lang="nl-BE" dirty="0"/>
              <a:t> images</a:t>
            </a:r>
          </a:p>
          <a:p>
            <a:pPr lvl="1">
              <a:buFont typeface="Calibri" panose="020F0502020204030204" pitchFamily="34" charset="0"/>
              <a:buChar char="→"/>
            </a:pPr>
            <a:endParaRPr lang="nl-BE" dirty="0"/>
          </a:p>
          <a:p>
            <a:r>
              <a:rPr lang="nl-BE" dirty="0"/>
              <a:t>“</a:t>
            </a:r>
            <a:r>
              <a:rPr lang="nl-BE" dirty="0" err="1"/>
              <a:t>activity</a:t>
            </a:r>
            <a:r>
              <a:rPr lang="nl-BE" dirty="0"/>
              <a:t>” package in R</a:t>
            </a:r>
          </a:p>
          <a:p>
            <a:pPr marL="609600" lvl="1" indent="0">
              <a:buNone/>
            </a:pPr>
            <a:endParaRPr lang="nl-BE" dirty="0"/>
          </a:p>
          <a:p>
            <a:pPr marL="609600" lvl="1" indent="0">
              <a:buNone/>
            </a:pPr>
            <a:endParaRPr lang="nl-BE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B447C5-5B2B-E848-108A-7038C910F52D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88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63574-A0CB-07C7-ACF0-1FD3F0266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2B30-B12B-74BA-0737-6760225C4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Activity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BBEBD-A437-B315-75DE-96CD0241B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76250" indent="-342900">
              <a:buFont typeface="+mj-lt"/>
              <a:buAutoNum type="arabicPeriod"/>
            </a:pPr>
            <a:r>
              <a:rPr lang="nl-BE" dirty="0" err="1"/>
              <a:t>Convert</a:t>
            </a:r>
            <a:r>
              <a:rPr lang="nl-BE" dirty="0"/>
              <a:t> </a:t>
            </a:r>
            <a:r>
              <a:rPr lang="nl-BE" dirty="0" err="1"/>
              <a:t>timestamps</a:t>
            </a:r>
            <a:r>
              <a:rPr lang="nl-BE" dirty="0"/>
              <a:t> of </a:t>
            </a:r>
            <a:r>
              <a:rPr lang="nl-BE" dirty="0" err="1"/>
              <a:t>observations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radians</a:t>
            </a:r>
            <a:r>
              <a:rPr lang="nl-BE" dirty="0"/>
              <a:t> (0 - 2π)</a:t>
            </a:r>
          </a:p>
          <a:p>
            <a:pPr marL="476250" indent="-342900">
              <a:buFont typeface="+mj-lt"/>
              <a:buAutoNum type="arabicPeriod"/>
            </a:pPr>
            <a:endParaRPr lang="nl-BE" dirty="0"/>
          </a:p>
          <a:p>
            <a:pPr marL="476250" indent="-342900">
              <a:buFont typeface="+mj-lt"/>
              <a:buAutoNum type="arabicPeriod"/>
            </a:pPr>
            <a:r>
              <a:rPr lang="nl-BE" dirty="0" err="1"/>
              <a:t>Optional</a:t>
            </a:r>
            <a:r>
              <a:rPr lang="nl-BE" dirty="0"/>
              <a:t>: </a:t>
            </a:r>
            <a:r>
              <a:rPr lang="nl-BE" dirty="0" err="1"/>
              <a:t>convert</a:t>
            </a:r>
            <a:r>
              <a:rPr lang="nl-BE" dirty="0"/>
              <a:t> </a:t>
            </a:r>
            <a:r>
              <a:rPr lang="nl-BE" dirty="0" err="1"/>
              <a:t>radian</a:t>
            </a:r>
            <a:r>
              <a:rPr lang="nl-BE" dirty="0"/>
              <a:t> </a:t>
            </a:r>
            <a:r>
              <a:rPr lang="nl-BE" dirty="0" err="1"/>
              <a:t>clock</a:t>
            </a:r>
            <a:r>
              <a:rPr lang="nl-BE" dirty="0"/>
              <a:t> </a:t>
            </a:r>
            <a:r>
              <a:rPr lang="nl-BE" dirty="0" err="1"/>
              <a:t>times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solar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times</a:t>
            </a:r>
            <a:endParaRPr lang="nl-BE" dirty="0">
              <a:sym typeface="Wingdings" panose="05000000000000000000" pitchFamily="2" charset="2"/>
            </a:endParaRPr>
          </a:p>
          <a:p>
            <a:pPr marL="476250" indent="-342900">
              <a:buFont typeface="+mj-lt"/>
              <a:buAutoNum type="arabicPeriod"/>
            </a:pPr>
            <a:endParaRPr lang="nl-BE" dirty="0">
              <a:sym typeface="Wingdings" panose="05000000000000000000" pitchFamily="2" charset="2"/>
            </a:endParaRPr>
          </a:p>
          <a:p>
            <a:pPr marL="476250" indent="-342900">
              <a:buFont typeface="+mj-lt"/>
              <a:buAutoNum type="arabicPeriod"/>
            </a:pPr>
            <a:r>
              <a:rPr lang="nl-BE" dirty="0">
                <a:sym typeface="Wingdings" panose="05000000000000000000" pitchFamily="2" charset="2"/>
              </a:rPr>
              <a:t>Fit a </a:t>
            </a:r>
            <a:r>
              <a:rPr lang="nl-BE" dirty="0" err="1">
                <a:sym typeface="Wingdings" panose="05000000000000000000" pitchFamily="2" charset="2"/>
              </a:rPr>
              <a:t>kernel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density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estimator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clock</a:t>
            </a:r>
            <a:r>
              <a:rPr lang="nl-BE" dirty="0">
                <a:sym typeface="Wingdings" panose="05000000000000000000" pitchFamily="2" charset="2"/>
              </a:rPr>
              <a:t>/ </a:t>
            </a:r>
            <a:r>
              <a:rPr lang="nl-BE" dirty="0" err="1">
                <a:sym typeface="Wingdings" panose="05000000000000000000" pitchFamily="2" charset="2"/>
              </a:rPr>
              <a:t>solar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times</a:t>
            </a:r>
            <a:endParaRPr lang="nl-BE" dirty="0">
              <a:sym typeface="Wingdings" panose="05000000000000000000" pitchFamily="2" charset="2"/>
            </a:endParaRPr>
          </a:p>
          <a:p>
            <a:pPr marL="933450" lvl="1" indent="-342900">
              <a:buFont typeface="Wingdings" panose="05000000000000000000" pitchFamily="2" charset="2"/>
              <a:buChar char="Ø"/>
            </a:pPr>
            <a:r>
              <a:rPr lang="nl-BE" i="1" dirty="0" err="1">
                <a:sym typeface="Wingdings" panose="05000000000000000000" pitchFamily="2" charset="2"/>
              </a:rPr>
              <a:t>activity</a:t>
            </a:r>
            <a:r>
              <a:rPr lang="nl-BE" i="1" dirty="0">
                <a:sym typeface="Wingdings" panose="05000000000000000000" pitchFamily="2" charset="2"/>
              </a:rPr>
              <a:t>::</a:t>
            </a:r>
            <a:r>
              <a:rPr lang="nl-BE" i="1" dirty="0" err="1">
                <a:sym typeface="Wingdings" panose="05000000000000000000" pitchFamily="2" charset="2"/>
              </a:rPr>
              <a:t>fitact</a:t>
            </a:r>
            <a:endParaRPr lang="nl-BE" dirty="0"/>
          </a:p>
          <a:p>
            <a:pPr marL="609600" lvl="1" indent="0">
              <a:buNone/>
            </a:pPr>
            <a:endParaRPr lang="nl-BE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E09245-5806-E460-E25F-6A67B2D92F29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32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AC113-0CD1-6EA8-70A9-3C6B15A95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5B73A-884C-0F1C-A984-695C44570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Activity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0ED24-31C5-76BB-4E51-58B7625D7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lvl="1" indent="0">
              <a:buNone/>
            </a:pPr>
            <a:endParaRPr lang="nl-BE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EE167F-1251-5D67-F1F7-1837AE526047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644239-C723-C317-DA5F-75759BF9E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244" y="953100"/>
            <a:ext cx="5579512" cy="418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73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7EE299-15C2-0AA9-4D5E-A3C546171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01561-6A7D-B6E8-54F1-E0D9B1197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Let’s</a:t>
            </a:r>
            <a:r>
              <a:rPr lang="nl-BE" dirty="0"/>
              <a:t> </a:t>
            </a:r>
            <a:r>
              <a:rPr lang="nl-BE" dirty="0" err="1"/>
              <a:t>try</a:t>
            </a:r>
            <a:r>
              <a:rPr lang="nl-BE" dirty="0"/>
              <a:t> fitting </a:t>
            </a:r>
            <a:r>
              <a:rPr lang="nl-BE" dirty="0" err="1"/>
              <a:t>activity</a:t>
            </a:r>
            <a:r>
              <a:rPr lang="nl-BE" dirty="0"/>
              <a:t> </a:t>
            </a:r>
            <a:r>
              <a:rPr lang="nl-BE" dirty="0" err="1"/>
              <a:t>patterns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61F1E-F7EA-CDAC-4AE8-8F284CF89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24" y="1154623"/>
            <a:ext cx="3657752" cy="283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69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11C8-73F9-8E95-8469-FFA58BAC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Absence-</a:t>
            </a:r>
            <a:r>
              <a:rPr lang="nl-BE" dirty="0" err="1"/>
              <a:t>presence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AB1C8-0B35-4C01-5D3A-520DF9648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“Is a species </a:t>
            </a:r>
            <a:r>
              <a:rPr lang="nl-BE" dirty="0" err="1"/>
              <a:t>being</a:t>
            </a:r>
            <a:r>
              <a:rPr lang="nl-BE" dirty="0"/>
              <a:t> </a:t>
            </a:r>
            <a:r>
              <a:rPr lang="nl-BE" dirty="0" err="1"/>
              <a:t>recorded</a:t>
            </a:r>
            <a:r>
              <a:rPr lang="nl-BE" dirty="0"/>
              <a:t>, at </a:t>
            </a:r>
            <a:r>
              <a:rPr lang="nl-BE" dirty="0" err="1"/>
              <a:t>least</a:t>
            </a:r>
            <a:r>
              <a:rPr lang="nl-BE" dirty="0"/>
              <a:t> </a:t>
            </a:r>
            <a:r>
              <a:rPr lang="nl-BE" dirty="0" err="1"/>
              <a:t>once</a:t>
            </a:r>
            <a:r>
              <a:rPr lang="nl-BE" dirty="0"/>
              <a:t>, at a </a:t>
            </a:r>
            <a:r>
              <a:rPr lang="nl-BE" dirty="0" err="1"/>
              <a:t>given</a:t>
            </a:r>
            <a:r>
              <a:rPr lang="nl-BE" dirty="0"/>
              <a:t> </a:t>
            </a:r>
            <a:r>
              <a:rPr lang="nl-BE" dirty="0" err="1"/>
              <a:t>location</a:t>
            </a:r>
            <a:r>
              <a:rPr lang="nl-BE" dirty="0"/>
              <a:t>?”</a:t>
            </a:r>
          </a:p>
          <a:p>
            <a:endParaRPr lang="nl-BE" dirty="0"/>
          </a:p>
          <a:p>
            <a:r>
              <a:rPr lang="nl-BE" dirty="0"/>
              <a:t>… but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species was NOT </a:t>
            </a:r>
            <a:r>
              <a:rPr lang="nl-BE" dirty="0" err="1"/>
              <a:t>recorded</a:t>
            </a:r>
            <a:endParaRPr lang="nl-BE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nl-BE" dirty="0"/>
              <a:t>is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truly</a:t>
            </a:r>
            <a:r>
              <a:rPr lang="nl-BE" dirty="0"/>
              <a:t> absent?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D8E393-5B1E-E11D-810E-CB1F39E69412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96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66F69-86FF-45C9-476E-D53E76E4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occurence</a:t>
            </a:r>
            <a:r>
              <a:rPr lang="nl-BE" dirty="0"/>
              <a:t> of ‘0’ in </a:t>
            </a:r>
            <a:r>
              <a:rPr lang="nl-BE" dirty="0" err="1"/>
              <a:t>ecological</a:t>
            </a:r>
            <a:r>
              <a:rPr lang="nl-BE" dirty="0"/>
              <a:t> </a:t>
            </a:r>
            <a:r>
              <a:rPr lang="nl-BE" dirty="0" err="1"/>
              <a:t>surveys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D0953-6B30-1F31-C608-2BC31A755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16E52-1824-DB1F-E6AD-FB6BDB2FD2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4133"/>
          <a:stretch/>
        </p:blipFill>
        <p:spPr>
          <a:xfrm>
            <a:off x="496186" y="1063970"/>
            <a:ext cx="2799908" cy="407953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DCF3113-0808-1A07-0933-D0CAF19F6EAC}"/>
              </a:ext>
            </a:extLst>
          </p:cNvPr>
          <p:cNvGrpSpPr/>
          <p:nvPr/>
        </p:nvGrpSpPr>
        <p:grpSpPr>
          <a:xfrm>
            <a:off x="4563394" y="1057135"/>
            <a:ext cx="4332909" cy="3512530"/>
            <a:chOff x="4563394" y="1057135"/>
            <a:chExt cx="4332909" cy="35125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C67793-02E8-A2A2-8E8B-84F091E0C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6157"/>
            <a:stretch/>
          </p:blipFill>
          <p:spPr>
            <a:xfrm>
              <a:off x="4563394" y="1057135"/>
              <a:ext cx="2829991" cy="351253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970FAD-5087-0A85-3847-F42C8F92668D}"/>
                </a:ext>
              </a:extLst>
            </p:cNvPr>
            <p:cNvGrpSpPr/>
            <p:nvPr/>
          </p:nvGrpSpPr>
          <p:grpSpPr>
            <a:xfrm>
              <a:off x="7477532" y="2102643"/>
              <a:ext cx="1418771" cy="938214"/>
              <a:chOff x="7477532" y="1790472"/>
              <a:chExt cx="1418771" cy="93821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F41C783-6CF5-01DF-4CBC-99CCD38C0635}"/>
                  </a:ext>
                </a:extLst>
              </p:cNvPr>
              <p:cNvGrpSpPr/>
              <p:nvPr/>
            </p:nvGrpSpPr>
            <p:grpSpPr>
              <a:xfrm>
                <a:off x="7560939" y="2451687"/>
                <a:ext cx="1335364" cy="276999"/>
                <a:chOff x="6909430" y="4504643"/>
                <a:chExt cx="1335364" cy="276999"/>
              </a:xfrm>
            </p:grpSpPr>
            <p:pic>
              <p:nvPicPr>
                <p:cNvPr id="8" name="Graphic 7">
                  <a:extLst>
                    <a:ext uri="{FF2B5EF4-FFF2-40B4-BE49-F238E27FC236}">
                      <a16:creationId xmlns:a16="http://schemas.microsoft.com/office/drawing/2014/main" id="{CE92AE54-884A-1987-B9D5-5A57FB534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09430" y="4558520"/>
                  <a:ext cx="200025" cy="200025"/>
                </a:xfrm>
                <a:prstGeom prst="rect">
                  <a:avLst/>
                </a:prstGeom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081B590-F398-28B0-2905-2E983AABB06B}"/>
                    </a:ext>
                  </a:extLst>
                </p:cNvPr>
                <p:cNvSpPr txBox="1"/>
                <p:nvPr/>
              </p:nvSpPr>
              <p:spPr>
                <a:xfrm>
                  <a:off x="7252421" y="4504643"/>
                  <a:ext cx="99237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l-BE" sz="1200" dirty="0" err="1"/>
                    <a:t>Animal</a:t>
                  </a:r>
                  <a:endParaRPr lang="en-GB" dirty="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3D14A59-FC39-0CB7-9032-F0FC5F60494C}"/>
                  </a:ext>
                </a:extLst>
              </p:cNvPr>
              <p:cNvGrpSpPr/>
              <p:nvPr/>
            </p:nvGrpSpPr>
            <p:grpSpPr>
              <a:xfrm>
                <a:off x="7477532" y="1790472"/>
                <a:ext cx="1170282" cy="510393"/>
                <a:chOff x="5288576" y="4504643"/>
                <a:chExt cx="1170282" cy="510393"/>
              </a:xfrm>
            </p:grpSpPr>
            <p:pic>
              <p:nvPicPr>
                <p:cNvPr id="11" name="Graphic 10">
                  <a:extLst>
                    <a:ext uri="{FF2B5EF4-FFF2-40B4-BE49-F238E27FC236}">
                      <a16:creationId xmlns:a16="http://schemas.microsoft.com/office/drawing/2014/main" id="{2BC31F57-5640-DD2A-55E9-0E7370EBAB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8576" y="4576500"/>
                  <a:ext cx="356775" cy="438536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973406B-DC38-E82A-425A-12BECEE5EC8E}"/>
                    </a:ext>
                  </a:extLst>
                </p:cNvPr>
                <p:cNvSpPr txBox="1"/>
                <p:nvPr/>
              </p:nvSpPr>
              <p:spPr>
                <a:xfrm>
                  <a:off x="5714974" y="4504643"/>
                  <a:ext cx="74388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l-BE" sz="1200" dirty="0"/>
                    <a:t>Camera trap</a:t>
                  </a:r>
                  <a:endParaRPr lang="en-GB" dirty="0"/>
                </a:p>
              </p:txBody>
            </p:sp>
          </p:grp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8A476-F08A-11FA-70E4-CC58A0164BDC}"/>
              </a:ext>
            </a:extLst>
          </p:cNvPr>
          <p:cNvSpPr txBox="1"/>
          <p:nvPr/>
        </p:nvSpPr>
        <p:spPr>
          <a:xfrm>
            <a:off x="2806871" y="4758858"/>
            <a:ext cx="4586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Dénes</a:t>
            </a:r>
            <a:r>
              <a:rPr 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et al. 2015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25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86D1D-6425-FDA9-7108-22543EC59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1EFB-403B-DF91-30F1-D8EB7FC96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occurence</a:t>
            </a:r>
            <a:r>
              <a:rPr lang="nl-BE" dirty="0"/>
              <a:t> of ‘0’ in </a:t>
            </a:r>
            <a:r>
              <a:rPr lang="nl-BE" dirty="0" err="1"/>
              <a:t>ecological</a:t>
            </a:r>
            <a:r>
              <a:rPr lang="nl-BE" dirty="0"/>
              <a:t> </a:t>
            </a:r>
            <a:r>
              <a:rPr lang="nl-BE" dirty="0" err="1"/>
              <a:t>surveys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D0C14D-A18C-58D6-BB42-3DBD168A1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175" y="1380401"/>
            <a:ext cx="2899650" cy="351253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127B5CE-50E8-174F-C456-753D5B25C361}"/>
              </a:ext>
            </a:extLst>
          </p:cNvPr>
          <p:cNvGrpSpPr/>
          <p:nvPr/>
        </p:nvGrpSpPr>
        <p:grpSpPr>
          <a:xfrm>
            <a:off x="6625771" y="2006832"/>
            <a:ext cx="1407886" cy="1129835"/>
            <a:chOff x="6640285" y="1305415"/>
            <a:chExt cx="1407886" cy="11298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851F95-E823-A7B3-57B9-738C0F784DA8}"/>
                </a:ext>
              </a:extLst>
            </p:cNvPr>
            <p:cNvSpPr/>
            <p:nvPr/>
          </p:nvSpPr>
          <p:spPr>
            <a:xfrm>
              <a:off x="6640286" y="1712686"/>
              <a:ext cx="239485" cy="130628"/>
            </a:xfrm>
            <a:prstGeom prst="rect">
              <a:avLst/>
            </a:prstGeom>
            <a:solidFill>
              <a:srgbClr val="FFFF9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F68E67-835C-3958-5E10-7131A252C628}"/>
                </a:ext>
              </a:extLst>
            </p:cNvPr>
            <p:cNvSpPr/>
            <p:nvPr/>
          </p:nvSpPr>
          <p:spPr>
            <a:xfrm>
              <a:off x="6640286" y="2046513"/>
              <a:ext cx="239485" cy="130628"/>
            </a:xfrm>
            <a:prstGeom prst="rect">
              <a:avLst/>
            </a:prstGeom>
            <a:solidFill>
              <a:srgbClr val="248B4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CBC7F1-F320-9170-3C9F-A4169FB81F7A}"/>
                </a:ext>
              </a:extLst>
            </p:cNvPr>
            <p:cNvSpPr/>
            <p:nvPr/>
          </p:nvSpPr>
          <p:spPr>
            <a:xfrm>
              <a:off x="6640285" y="1378601"/>
              <a:ext cx="239485" cy="13062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C6D39E-E92A-AD07-A2DE-559BA4A0C268}"/>
                </a:ext>
              </a:extLst>
            </p:cNvPr>
            <p:cNvSpPr txBox="1"/>
            <p:nvPr/>
          </p:nvSpPr>
          <p:spPr>
            <a:xfrm>
              <a:off x="6879770" y="1305415"/>
              <a:ext cx="1168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dirty="0"/>
                <a:t>True </a:t>
              </a:r>
              <a:r>
                <a:rPr lang="nl-BE" sz="1200" dirty="0" err="1"/>
                <a:t>zeros</a:t>
              </a:r>
              <a:endParaRPr lang="en-GB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9BEF14-994B-65D0-BBC9-E64318F8F2E5}"/>
                </a:ext>
              </a:extLst>
            </p:cNvPr>
            <p:cNvSpPr txBox="1"/>
            <p:nvPr/>
          </p:nvSpPr>
          <p:spPr>
            <a:xfrm>
              <a:off x="6879770" y="1639500"/>
              <a:ext cx="1168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dirty="0" err="1"/>
                <a:t>False</a:t>
              </a:r>
              <a:r>
                <a:rPr lang="nl-BE" sz="1200" dirty="0"/>
                <a:t> </a:t>
              </a:r>
              <a:r>
                <a:rPr lang="nl-BE" sz="1200" dirty="0" err="1"/>
                <a:t>zeros</a:t>
              </a:r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1B0F5B-9043-9930-8AAB-BA4DF98F6382}"/>
                </a:ext>
              </a:extLst>
            </p:cNvPr>
            <p:cNvSpPr txBox="1"/>
            <p:nvPr/>
          </p:nvSpPr>
          <p:spPr>
            <a:xfrm>
              <a:off x="6879769" y="1973585"/>
              <a:ext cx="1168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dirty="0" err="1"/>
                <a:t>Detections</a:t>
              </a:r>
              <a:r>
                <a:rPr lang="nl-BE" sz="1200" dirty="0"/>
                <a:t> (</a:t>
              </a:r>
              <a:r>
                <a:rPr lang="nl-BE" sz="1200" dirty="0" err="1"/>
                <a:t>true</a:t>
              </a:r>
              <a:r>
                <a:rPr lang="nl-BE" sz="1200" dirty="0"/>
                <a:t> </a:t>
              </a:r>
              <a:r>
                <a:rPr lang="nl-BE" sz="1200" dirty="0" err="1"/>
                <a:t>ones</a:t>
              </a:r>
              <a:r>
                <a:rPr lang="nl-BE" sz="1200" dirty="0"/>
                <a:t>)</a:t>
              </a:r>
              <a:endParaRPr lang="en-GB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D58F78-D980-2E22-7D21-E22A9D39223B}"/>
              </a:ext>
            </a:extLst>
          </p:cNvPr>
          <p:cNvGrpSpPr/>
          <p:nvPr/>
        </p:nvGrpSpPr>
        <p:grpSpPr>
          <a:xfrm>
            <a:off x="6625771" y="3566429"/>
            <a:ext cx="1418771" cy="938214"/>
            <a:chOff x="7477532" y="1790472"/>
            <a:chExt cx="1418771" cy="93821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264F8C1-5D70-1E8E-921C-79310D69557A}"/>
                </a:ext>
              </a:extLst>
            </p:cNvPr>
            <p:cNvGrpSpPr/>
            <p:nvPr/>
          </p:nvGrpSpPr>
          <p:grpSpPr>
            <a:xfrm>
              <a:off x="7560939" y="2451687"/>
              <a:ext cx="1335364" cy="276999"/>
              <a:chOff x="6909430" y="4504643"/>
              <a:chExt cx="1335364" cy="276999"/>
            </a:xfrm>
          </p:grpSpPr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77818B84-691A-59FC-69C6-5C40E8A58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909430" y="4558520"/>
                <a:ext cx="200025" cy="200025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7B27C7-1559-CA95-2EDD-E652FC2AE494}"/>
                  </a:ext>
                </a:extLst>
              </p:cNvPr>
              <p:cNvSpPr txBox="1"/>
              <p:nvPr/>
            </p:nvSpPr>
            <p:spPr>
              <a:xfrm>
                <a:off x="7252421" y="4504643"/>
                <a:ext cx="9923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1200" dirty="0" err="1"/>
                  <a:t>Animal</a:t>
                </a:r>
                <a:endParaRPr lang="en-GB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B2C829C-6A28-FFD2-56F5-2B3A82372CC4}"/>
                </a:ext>
              </a:extLst>
            </p:cNvPr>
            <p:cNvGrpSpPr/>
            <p:nvPr/>
          </p:nvGrpSpPr>
          <p:grpSpPr>
            <a:xfrm>
              <a:off x="7477532" y="1790472"/>
              <a:ext cx="1170282" cy="510393"/>
              <a:chOff x="5288576" y="4504643"/>
              <a:chExt cx="1170282" cy="510393"/>
            </a:xfrm>
          </p:grpSpPr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D015269F-AF89-C0D2-3DB4-BBBDDADBF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288576" y="4576500"/>
                <a:ext cx="356775" cy="438536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879B78-1766-0963-C21E-D7ADD0EEF0EC}"/>
                  </a:ext>
                </a:extLst>
              </p:cNvPr>
              <p:cNvSpPr txBox="1"/>
              <p:nvPr/>
            </p:nvSpPr>
            <p:spPr>
              <a:xfrm>
                <a:off x="5714974" y="4504643"/>
                <a:ext cx="7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1200" dirty="0"/>
                  <a:t>Camera trap</a:t>
                </a:r>
                <a:endParaRPr lang="en-GB" dirty="0"/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4E85EE7-5694-405F-A876-89EE3CA3BD26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190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08E47-6A92-55DE-92C9-BB3BC782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Reasons</a:t>
            </a:r>
            <a:r>
              <a:rPr lang="nl-BE" dirty="0"/>
              <a:t> </a:t>
            </a:r>
            <a:r>
              <a:rPr lang="nl-BE" dirty="0" err="1"/>
              <a:t>why</a:t>
            </a:r>
            <a:r>
              <a:rPr lang="nl-BE" dirty="0"/>
              <a:t> a species </a:t>
            </a:r>
            <a:r>
              <a:rPr lang="nl-BE" dirty="0" err="1"/>
              <a:t>might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observed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2EC73-F037-90C0-E457-319FB9747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748" y="1056171"/>
            <a:ext cx="5434871" cy="40873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0CACF1-BC45-FA01-344C-856A408AB339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06948-3FC8-32FC-EECC-8D590CDAD316}"/>
              </a:ext>
            </a:extLst>
          </p:cNvPr>
          <p:cNvSpPr txBox="1"/>
          <p:nvPr/>
        </p:nvSpPr>
        <p:spPr>
          <a:xfrm>
            <a:off x="417486" y="4835723"/>
            <a:ext cx="4586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Hofmeester</a:t>
            </a:r>
            <a:r>
              <a:rPr lang="en-GB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et al. 2019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568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9CBAE-1207-A247-6943-34E936B27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Occupancy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293D8-2C92-25D7-63BD-6FF6E409B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“</a:t>
            </a:r>
            <a:r>
              <a:rPr lang="nl-BE" dirty="0" err="1"/>
              <a:t>What</a:t>
            </a:r>
            <a:r>
              <a:rPr lang="nl-BE" dirty="0"/>
              <a:t> is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probability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a species is </a:t>
            </a:r>
            <a:r>
              <a:rPr lang="nl-BE" dirty="0" err="1"/>
              <a:t>actually</a:t>
            </a:r>
            <a:r>
              <a:rPr lang="nl-BE" dirty="0"/>
              <a:t> present at a </a:t>
            </a:r>
            <a:r>
              <a:rPr lang="nl-BE" dirty="0" err="1"/>
              <a:t>location</a:t>
            </a:r>
            <a:r>
              <a:rPr lang="nl-BE" dirty="0"/>
              <a:t>, </a:t>
            </a:r>
            <a:r>
              <a:rPr lang="nl-BE" dirty="0" err="1"/>
              <a:t>given</a:t>
            </a:r>
            <a:r>
              <a:rPr lang="nl-BE" dirty="0"/>
              <a:t> </a:t>
            </a:r>
            <a:r>
              <a:rPr lang="nl-BE" dirty="0" err="1"/>
              <a:t>its</a:t>
            </a:r>
            <a:r>
              <a:rPr lang="nl-BE" dirty="0"/>
              <a:t> </a:t>
            </a:r>
            <a:r>
              <a:rPr lang="nl-BE" dirty="0" err="1"/>
              <a:t>detection</a:t>
            </a:r>
            <a:r>
              <a:rPr lang="nl-BE" dirty="0"/>
              <a:t> </a:t>
            </a:r>
            <a:r>
              <a:rPr lang="nl-BE" dirty="0" err="1"/>
              <a:t>history</a:t>
            </a:r>
            <a:r>
              <a:rPr lang="nl-BE" dirty="0"/>
              <a:t>?”</a:t>
            </a:r>
          </a:p>
          <a:p>
            <a:endParaRPr lang="nl-BE" dirty="0"/>
          </a:p>
          <a:p>
            <a:r>
              <a:rPr lang="nl-BE" dirty="0" err="1"/>
              <a:t>So</a:t>
            </a:r>
            <a:r>
              <a:rPr lang="nl-BE" dirty="0"/>
              <a:t> in essence, we </a:t>
            </a:r>
            <a:r>
              <a:rPr lang="nl-BE" dirty="0" err="1"/>
              <a:t>try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correct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proportion</a:t>
            </a:r>
            <a:r>
              <a:rPr lang="nl-BE" dirty="0"/>
              <a:t> of </a:t>
            </a:r>
            <a:r>
              <a:rPr lang="nl-BE" dirty="0" err="1"/>
              <a:t>locations</a:t>
            </a:r>
            <a:r>
              <a:rPr lang="nl-BE" dirty="0"/>
              <a:t> </a:t>
            </a:r>
            <a:r>
              <a:rPr lang="nl-BE" dirty="0" err="1"/>
              <a:t>where</a:t>
            </a:r>
            <a:r>
              <a:rPr lang="nl-BE" dirty="0"/>
              <a:t> a species is </a:t>
            </a:r>
            <a:r>
              <a:rPr lang="nl-BE" dirty="0" err="1"/>
              <a:t>observed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accounting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their</a:t>
            </a:r>
            <a:r>
              <a:rPr lang="nl-BE" dirty="0"/>
              <a:t> </a:t>
            </a:r>
            <a:r>
              <a:rPr lang="nl-BE" dirty="0" err="1"/>
              <a:t>detectability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Detectability</a:t>
            </a:r>
            <a:r>
              <a:rPr lang="nl-BE" dirty="0"/>
              <a:t> =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probability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a species is </a:t>
            </a:r>
            <a:r>
              <a:rPr lang="nl-BE" dirty="0" err="1"/>
              <a:t>observed</a:t>
            </a:r>
            <a:r>
              <a:rPr lang="nl-BE" dirty="0"/>
              <a:t>, </a:t>
            </a:r>
            <a:r>
              <a:rPr lang="nl-BE" dirty="0" err="1"/>
              <a:t>given</a:t>
            </a:r>
            <a:r>
              <a:rPr lang="nl-BE" dirty="0"/>
              <a:t> </a:t>
            </a:r>
            <a:r>
              <a:rPr lang="nl-BE" dirty="0" err="1"/>
              <a:t>its</a:t>
            </a:r>
            <a:r>
              <a:rPr lang="nl-BE" dirty="0"/>
              <a:t> </a:t>
            </a:r>
            <a:r>
              <a:rPr lang="nl-BE" dirty="0" err="1"/>
              <a:t>presence</a:t>
            </a:r>
            <a:endParaRPr lang="nl-BE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EC2AF6-DC28-0DDE-391F-5F1FDFA56A75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87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02abc3146_0_7"/>
          <p:cNvSpPr txBox="1"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Why</a:t>
            </a:r>
            <a:r>
              <a:rPr lang="nl-BE" dirty="0"/>
              <a:t> </a:t>
            </a:r>
            <a:r>
              <a:rPr lang="nl-BE" dirty="0" err="1"/>
              <a:t>should</a:t>
            </a:r>
            <a:r>
              <a:rPr lang="nl-BE" dirty="0"/>
              <a:t> we </a:t>
            </a:r>
            <a:r>
              <a:rPr lang="nl-BE" dirty="0" err="1"/>
              <a:t>use</a:t>
            </a:r>
            <a:r>
              <a:rPr lang="nl-BE" dirty="0"/>
              <a:t> Camera </a:t>
            </a:r>
            <a:r>
              <a:rPr lang="nl-BE" dirty="0" err="1"/>
              <a:t>traps</a:t>
            </a:r>
            <a:r>
              <a:rPr lang="nl-BE" dirty="0"/>
              <a:t> (</a:t>
            </a:r>
            <a:r>
              <a:rPr lang="nl-BE" dirty="0" err="1"/>
              <a:t>CTs</a:t>
            </a:r>
            <a:r>
              <a:rPr lang="nl-BE" dirty="0"/>
              <a:t>)?</a:t>
            </a:r>
            <a:endParaRPr dirty="0"/>
          </a:p>
        </p:txBody>
      </p:sp>
      <p:sp>
        <p:nvSpPr>
          <p:cNvPr id="86" name="Google Shape;86;g3102abc3146_0_7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</p:spPr>
        <p:txBody>
          <a:bodyPr spcFirstLastPara="1" wrap="square" lIns="0" tIns="0" rIns="0" bIns="0" numCol="2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nl-BE" b="1" u="sng" dirty="0">
                <a:solidFill>
                  <a:srgbClr val="00B050"/>
                </a:solidFill>
              </a:rPr>
              <a:t>Pro’s: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lang="nl-BE" b="1" u="sng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3600"/>
              <a:buNone/>
            </a:pPr>
            <a:r>
              <a:rPr lang="nl-BE" dirty="0" err="1">
                <a:solidFill>
                  <a:srgbClr val="00B050"/>
                </a:solidFill>
              </a:rPr>
              <a:t>Non-invasive</a:t>
            </a:r>
            <a:endParaRPr lang="nl-BE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3600"/>
              <a:buNone/>
            </a:pPr>
            <a:r>
              <a:rPr lang="nl-BE" dirty="0" err="1">
                <a:solidFill>
                  <a:srgbClr val="00B050"/>
                </a:solidFill>
              </a:rPr>
              <a:t>Less</a:t>
            </a:r>
            <a:r>
              <a:rPr lang="nl-BE" dirty="0">
                <a:solidFill>
                  <a:srgbClr val="00B050"/>
                </a:solidFill>
              </a:rPr>
              <a:t> </a:t>
            </a:r>
            <a:r>
              <a:rPr lang="nl-BE" dirty="0" err="1">
                <a:solidFill>
                  <a:srgbClr val="00B050"/>
                </a:solidFill>
              </a:rPr>
              <a:t>labour</a:t>
            </a:r>
            <a:r>
              <a:rPr lang="nl-BE" dirty="0">
                <a:solidFill>
                  <a:srgbClr val="00B050"/>
                </a:solidFill>
              </a:rPr>
              <a:t> intensive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3600"/>
              <a:buNone/>
            </a:pPr>
            <a:r>
              <a:rPr lang="nl-BE" dirty="0" err="1">
                <a:solidFill>
                  <a:srgbClr val="00B050"/>
                </a:solidFill>
              </a:rPr>
              <a:t>Continuous</a:t>
            </a:r>
            <a:r>
              <a:rPr lang="nl-BE" dirty="0">
                <a:solidFill>
                  <a:srgbClr val="00B050"/>
                </a:solidFill>
              </a:rPr>
              <a:t> monitoring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3600"/>
              <a:buNone/>
            </a:pPr>
            <a:r>
              <a:rPr lang="nl-BE" dirty="0">
                <a:solidFill>
                  <a:srgbClr val="00B050"/>
                </a:solidFill>
              </a:rPr>
              <a:t>Multi-species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3600"/>
              <a:buNone/>
            </a:pPr>
            <a:r>
              <a:rPr lang="nl-BE" dirty="0" err="1">
                <a:solidFill>
                  <a:srgbClr val="00B050"/>
                </a:solidFill>
              </a:rPr>
              <a:t>Easily</a:t>
            </a:r>
            <a:r>
              <a:rPr lang="nl-BE" dirty="0">
                <a:solidFill>
                  <a:srgbClr val="00B050"/>
                </a:solidFill>
              </a:rPr>
              <a:t> </a:t>
            </a:r>
            <a:r>
              <a:rPr lang="nl-BE" dirty="0" err="1">
                <a:solidFill>
                  <a:srgbClr val="00B050"/>
                </a:solidFill>
              </a:rPr>
              <a:t>standardized</a:t>
            </a:r>
            <a:endParaRPr lang="nl-BE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3600"/>
              <a:buNone/>
            </a:pPr>
            <a:r>
              <a:rPr lang="nl-BE" dirty="0">
                <a:solidFill>
                  <a:srgbClr val="00B050"/>
                </a:solidFill>
              </a:rPr>
              <a:t>Well </a:t>
            </a:r>
            <a:r>
              <a:rPr lang="nl-BE" dirty="0" err="1">
                <a:solidFill>
                  <a:srgbClr val="00B050"/>
                </a:solidFill>
              </a:rPr>
              <a:t>documented</a:t>
            </a:r>
            <a:r>
              <a:rPr lang="nl-BE" dirty="0">
                <a:solidFill>
                  <a:srgbClr val="00B050"/>
                </a:solidFill>
              </a:rPr>
              <a:t> </a:t>
            </a:r>
            <a:r>
              <a:rPr lang="nl-BE" dirty="0" err="1">
                <a:solidFill>
                  <a:srgbClr val="00B050"/>
                </a:solidFill>
              </a:rPr>
              <a:t>observations</a:t>
            </a:r>
            <a:endParaRPr lang="nl-BE" dirty="0">
              <a:solidFill>
                <a:srgbClr val="00B05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lang="nl-BE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lang="nl-BE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nl-BE" b="1" u="sng" dirty="0" err="1">
                <a:solidFill>
                  <a:srgbClr val="C00000"/>
                </a:solidFill>
              </a:rPr>
              <a:t>Cons</a:t>
            </a:r>
            <a:r>
              <a:rPr lang="nl-BE" b="1" u="sng" dirty="0">
                <a:solidFill>
                  <a:srgbClr val="C00000"/>
                </a:solidFill>
              </a:rPr>
              <a:t>: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lang="nl-BE" b="1" u="sng" dirty="0">
              <a:solidFill>
                <a:srgbClr val="C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nl-BE" dirty="0" err="1">
                <a:solidFill>
                  <a:srgbClr val="C00000"/>
                </a:solidFill>
              </a:rPr>
              <a:t>Mostly</a:t>
            </a:r>
            <a:r>
              <a:rPr lang="nl-BE" dirty="0">
                <a:solidFill>
                  <a:srgbClr val="C00000"/>
                </a:solidFill>
              </a:rPr>
              <a:t> </a:t>
            </a:r>
            <a:r>
              <a:rPr lang="nl-BE" dirty="0" err="1">
                <a:solidFill>
                  <a:srgbClr val="C00000"/>
                </a:solidFill>
              </a:rPr>
              <a:t>limited</a:t>
            </a:r>
            <a:r>
              <a:rPr lang="nl-BE" dirty="0">
                <a:solidFill>
                  <a:srgbClr val="C00000"/>
                </a:solidFill>
              </a:rPr>
              <a:t> </a:t>
            </a:r>
            <a:r>
              <a:rPr lang="nl-BE" dirty="0" err="1">
                <a:solidFill>
                  <a:srgbClr val="C00000"/>
                </a:solidFill>
              </a:rPr>
              <a:t>to</a:t>
            </a:r>
            <a:r>
              <a:rPr lang="nl-BE" dirty="0">
                <a:solidFill>
                  <a:srgbClr val="C00000"/>
                </a:solidFill>
              </a:rPr>
              <a:t> </a:t>
            </a:r>
            <a:r>
              <a:rPr lang="nl-BE" dirty="0" err="1">
                <a:solidFill>
                  <a:srgbClr val="C00000"/>
                </a:solidFill>
              </a:rPr>
              <a:t>mid-sized</a:t>
            </a:r>
            <a:r>
              <a:rPr lang="nl-BE" dirty="0">
                <a:solidFill>
                  <a:srgbClr val="C00000"/>
                </a:solidFill>
              </a:rPr>
              <a:t> </a:t>
            </a:r>
            <a:r>
              <a:rPr lang="nl-BE" dirty="0" err="1">
                <a:solidFill>
                  <a:srgbClr val="C00000"/>
                </a:solidFill>
              </a:rPr>
              <a:t>mammals</a:t>
            </a:r>
            <a:endParaRPr lang="nl-BE" dirty="0">
              <a:solidFill>
                <a:srgbClr val="C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nl-BE" dirty="0">
                <a:solidFill>
                  <a:srgbClr val="C00000"/>
                </a:solidFill>
              </a:rPr>
              <a:t>Data management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nl-BE" dirty="0">
                <a:solidFill>
                  <a:srgbClr val="C00000"/>
                </a:solidFill>
              </a:rPr>
              <a:t>No information on fine-</a:t>
            </a:r>
            <a:r>
              <a:rPr lang="nl-BE" dirty="0" err="1">
                <a:solidFill>
                  <a:srgbClr val="C00000"/>
                </a:solidFill>
              </a:rPr>
              <a:t>scale</a:t>
            </a:r>
            <a:r>
              <a:rPr lang="nl-BE" dirty="0">
                <a:solidFill>
                  <a:srgbClr val="C00000"/>
                </a:solidFill>
              </a:rPr>
              <a:t> </a:t>
            </a:r>
            <a:r>
              <a:rPr lang="nl-BE" dirty="0" err="1">
                <a:solidFill>
                  <a:srgbClr val="C00000"/>
                </a:solidFill>
              </a:rPr>
              <a:t>movement</a:t>
            </a:r>
            <a:r>
              <a:rPr lang="nl-BE" dirty="0">
                <a:solidFill>
                  <a:srgbClr val="C00000"/>
                </a:solidFill>
              </a:rPr>
              <a:t> </a:t>
            </a:r>
            <a:r>
              <a:rPr lang="nl-BE" dirty="0" err="1">
                <a:solidFill>
                  <a:srgbClr val="C00000"/>
                </a:solidFill>
              </a:rPr>
              <a:t>patterns</a:t>
            </a:r>
            <a:endParaRPr lang="nl-BE" dirty="0">
              <a:solidFill>
                <a:srgbClr val="C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nl-BE" dirty="0">
                <a:solidFill>
                  <a:srgbClr val="C00000"/>
                </a:solidFill>
              </a:rPr>
              <a:t>Limited </a:t>
            </a:r>
            <a:r>
              <a:rPr lang="nl-BE" dirty="0" err="1">
                <a:solidFill>
                  <a:srgbClr val="C00000"/>
                </a:solidFill>
              </a:rPr>
              <a:t>detectability</a:t>
            </a:r>
            <a:endParaRPr lang="nl-BE" dirty="0">
              <a:solidFill>
                <a:srgbClr val="C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nl-BE" dirty="0" err="1">
                <a:solidFill>
                  <a:srgbClr val="C00000"/>
                </a:solidFill>
              </a:rPr>
              <a:t>Unable</a:t>
            </a:r>
            <a:r>
              <a:rPr lang="nl-BE" dirty="0">
                <a:solidFill>
                  <a:srgbClr val="C00000"/>
                </a:solidFill>
              </a:rPr>
              <a:t> </a:t>
            </a:r>
            <a:r>
              <a:rPr lang="nl-BE" dirty="0" err="1">
                <a:solidFill>
                  <a:srgbClr val="C00000"/>
                </a:solidFill>
              </a:rPr>
              <a:t>to</a:t>
            </a:r>
            <a:r>
              <a:rPr lang="nl-BE" dirty="0">
                <a:solidFill>
                  <a:srgbClr val="C00000"/>
                </a:solidFill>
              </a:rPr>
              <a:t> </a:t>
            </a:r>
            <a:r>
              <a:rPr lang="nl-BE" dirty="0" err="1">
                <a:solidFill>
                  <a:srgbClr val="C00000"/>
                </a:solidFill>
              </a:rPr>
              <a:t>identify</a:t>
            </a:r>
            <a:r>
              <a:rPr lang="nl-BE" dirty="0">
                <a:solidFill>
                  <a:srgbClr val="C00000"/>
                </a:solidFill>
              </a:rPr>
              <a:t> </a:t>
            </a:r>
            <a:r>
              <a:rPr lang="nl-BE" dirty="0" err="1">
                <a:solidFill>
                  <a:srgbClr val="C00000"/>
                </a:solidFill>
              </a:rPr>
              <a:t>individuals</a:t>
            </a:r>
            <a:r>
              <a:rPr lang="nl-BE" dirty="0">
                <a:solidFill>
                  <a:srgbClr val="C00000"/>
                </a:solidFill>
              </a:rPr>
              <a:t> without </a:t>
            </a:r>
            <a:r>
              <a:rPr lang="nl-BE" dirty="0" err="1">
                <a:solidFill>
                  <a:srgbClr val="C00000"/>
                </a:solidFill>
              </a:rPr>
              <a:t>markings</a:t>
            </a:r>
            <a:endParaRPr lang="nl-BE" dirty="0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E30BF4-720B-D798-107F-E072238998A2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D2A4-E15C-9C0D-89E4-AF94A763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Occupancy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6C4A0-D3F0-3726-8E4C-FBFD2E3CA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GB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Estimate </a:t>
            </a:r>
            <a:r>
              <a:rPr lang="en-GB" b="0" i="0" u="sng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proportion of area </a:t>
            </a:r>
            <a:r>
              <a:rPr lang="en-GB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occupied (PAO)*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by a target species</a:t>
            </a:r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en-GB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Two processes:</a:t>
            </a:r>
          </a:p>
          <a:p>
            <a:pPr fontAlgn="base"/>
            <a:endParaRPr lang="en-GB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76250" indent="-342900" fontAlgn="base"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9BBB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Ecological process 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</a:p>
          <a:p>
            <a:pPr marL="133350" indent="0" fontAlgn="base">
              <a:buNone/>
            </a:pPr>
            <a:r>
              <a:rPr lang="en-GB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true occupancy/ presence (</a:t>
            </a:r>
            <a:r>
              <a:rPr lang="en-GB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𝛹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76250" indent="-342900" fontAlgn="base">
              <a:buFont typeface="+mj-lt"/>
              <a:buAutoNum type="arabicPeriod" startAt="2"/>
            </a:pPr>
            <a:r>
              <a:rPr lang="en-GB" b="0" i="0" u="none" strike="noStrike" dirty="0">
                <a:solidFill>
                  <a:srgbClr val="4F81B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Observational process</a:t>
            </a:r>
            <a:r>
              <a:rPr lang="en-GB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</a:p>
          <a:p>
            <a:pPr marL="133350" indent="0" fontAlgn="base">
              <a:buNone/>
            </a:pPr>
            <a:r>
              <a:rPr lang="en-GB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detection state (</a:t>
            </a:r>
            <a:r>
              <a:rPr lang="en-GB" b="1" i="1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</a:p>
          <a:p>
            <a:pPr marL="476250" indent="-342900" fontAlgn="base">
              <a:buFont typeface="+mj-lt"/>
              <a:buAutoNum type="arabicPeriod"/>
            </a:pPr>
            <a:endParaRPr lang="en-GB" b="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320"/>
              </a:spcBef>
            </a:pPr>
            <a:r>
              <a:rPr lang="en-GB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Problem: </a:t>
            </a:r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3350" indent="0">
              <a:spcBef>
                <a:spcPts val="320"/>
              </a:spcBef>
              <a:buNone/>
            </a:pPr>
            <a:r>
              <a:rPr lang="en-GB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Detection confirms presence</a:t>
            </a:r>
          </a:p>
          <a:p>
            <a:pPr marL="133350" indent="0">
              <a:spcBef>
                <a:spcPts val="320"/>
              </a:spcBef>
              <a:buNone/>
            </a:pPr>
            <a:r>
              <a:rPr lang="en-GB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Non-detection does </a:t>
            </a:r>
            <a:r>
              <a:rPr lang="en-GB" i="0" u="sng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GB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confirm absence!</a:t>
            </a:r>
            <a:br>
              <a:rPr lang="en-GB" b="0" dirty="0">
                <a:effectLst/>
              </a:rPr>
            </a:b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C734A4-97A0-DC1F-C83C-C527253DF1D5}"/>
              </a:ext>
            </a:extLst>
          </p:cNvPr>
          <p:cNvGrpSpPr/>
          <p:nvPr/>
        </p:nvGrpSpPr>
        <p:grpSpPr>
          <a:xfrm>
            <a:off x="4571999" y="2165836"/>
            <a:ext cx="4512357" cy="2807152"/>
            <a:chOff x="4571999" y="2165836"/>
            <a:chExt cx="4512357" cy="2807152"/>
          </a:xfrm>
        </p:grpSpPr>
        <p:pic>
          <p:nvPicPr>
            <p:cNvPr id="1026" name="Picture 2" descr="Afbeeldingsresultaat voor occupancy models">
              <a:extLst>
                <a:ext uri="{FF2B5EF4-FFF2-40B4-BE49-F238E27FC236}">
                  <a16:creationId xmlns:a16="http://schemas.microsoft.com/office/drawing/2014/main" id="{E46DDA01-2FC8-C913-6E7A-47F318582E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6331" y="2506013"/>
              <a:ext cx="3248025" cy="2466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B30B62A3-429B-F60A-577F-CBA9BA1D2E82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rot="5400000" flipH="1" flipV="1">
              <a:off x="4343934" y="2547791"/>
              <a:ext cx="1715246" cy="125911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FFFA7C-149E-C1C1-4537-F97230ACE214}"/>
                </a:ext>
              </a:extLst>
            </p:cNvPr>
            <p:cNvSpPr txBox="1"/>
            <p:nvPr/>
          </p:nvSpPr>
          <p:spPr>
            <a:xfrm>
              <a:off x="5831115" y="2165836"/>
              <a:ext cx="2416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/>
                <a:t>Model </a:t>
              </a:r>
              <a:r>
                <a:rPr lang="nl-BE" dirty="0" err="1"/>
                <a:t>detection</a:t>
              </a:r>
              <a:r>
                <a:rPr lang="nl-BE" dirty="0"/>
                <a:t> </a:t>
              </a:r>
              <a:r>
                <a:rPr lang="nl-BE" dirty="0" err="1"/>
                <a:t>probability</a:t>
              </a:r>
              <a:endParaRPr lang="en-GB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375A7AA-CCE3-5AAC-B4EB-A44B2DAA076C}"/>
              </a:ext>
            </a:extLst>
          </p:cNvPr>
          <p:cNvSpPr/>
          <p:nvPr/>
        </p:nvSpPr>
        <p:spPr>
          <a:xfrm>
            <a:off x="493485" y="4426857"/>
            <a:ext cx="4811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Given that the closure assumption is not violated </a:t>
            </a:r>
            <a:endParaRPr lang="en-GB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706DA-6D45-80AA-6F44-AA246942B960}"/>
              </a:ext>
            </a:extLst>
          </p:cNvPr>
          <p:cNvSpPr txBox="1"/>
          <p:nvPr/>
        </p:nvSpPr>
        <p:spPr>
          <a:xfrm>
            <a:off x="5954486" y="4819099"/>
            <a:ext cx="4586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Guillera‐Arroita</a:t>
            </a:r>
            <a:r>
              <a:rPr lang="en-GB" sz="14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2017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34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FACAC5-3166-261A-4172-3A85F9540A97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AE1022-FC9B-1B7E-AD9B-C308562AE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56" y="900347"/>
            <a:ext cx="8251371" cy="424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09E00C-D686-F036-4AEF-DA2E15C57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Occupancy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7CA12-A674-85FE-769F-F9AC9FB08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9314" y="2093126"/>
            <a:ext cx="6692057" cy="231793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7944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14FC9-BEA5-B229-9E90-B4B47F9C1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B1A4B-BCA3-0E67-F4B7-0871A36F6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Single-</a:t>
            </a:r>
            <a:r>
              <a:rPr lang="nl-BE" dirty="0" err="1"/>
              <a:t>season</a:t>
            </a:r>
            <a:r>
              <a:rPr lang="nl-BE" dirty="0"/>
              <a:t> </a:t>
            </a:r>
            <a:r>
              <a:rPr lang="nl-BE" dirty="0" err="1"/>
              <a:t>occupancy</a:t>
            </a:r>
            <a:r>
              <a:rPr lang="nl-BE" dirty="0"/>
              <a:t> model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41F7CB4-4517-758D-BE59-0AB592064F2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33350" indent="0">
                  <a:buNone/>
                </a:pPr>
                <a:r>
                  <a:rPr lang="en-GB" dirty="0"/>
                  <a:t>For </a:t>
                </a:r>
                <a:r>
                  <a:rPr lang="en-GB" b="1" dirty="0"/>
                  <a:t>site 𝑖 </a:t>
                </a:r>
                <a:r>
                  <a:rPr lang="en-GB" dirty="0"/>
                  <a:t>= 1, 2, …, </a:t>
                </a:r>
                <a:r>
                  <a:rPr lang="en-GB" i="1" dirty="0"/>
                  <a:t>R</a:t>
                </a:r>
                <a:r>
                  <a:rPr lang="en-GB" dirty="0"/>
                  <a:t>, </a:t>
                </a:r>
              </a:p>
              <a:p>
                <a:pPr marL="133350" indent="0">
                  <a:buNone/>
                </a:pPr>
                <a:r>
                  <a:rPr lang="en-GB" dirty="0"/>
                  <a:t>at </a:t>
                </a:r>
                <a:r>
                  <a:rPr lang="en-GB" b="1" dirty="0"/>
                  <a:t>survey day 𝑗 </a:t>
                </a:r>
                <a:r>
                  <a:rPr lang="en-GB" dirty="0"/>
                  <a:t>= 1, 2, …, 𝐽, </a:t>
                </a:r>
              </a:p>
              <a:p>
                <a:pPr marL="133350" indent="0">
                  <a:buNone/>
                </a:pPr>
                <a:endParaRPr lang="en-GB" dirty="0"/>
              </a:p>
              <a:p>
                <a:pPr marL="133350" indent="0">
                  <a:buNone/>
                </a:pPr>
                <a:endParaRPr lang="en-GB" dirty="0"/>
              </a:p>
              <a:p>
                <a:pPr marL="133350" indent="0">
                  <a:buNone/>
                </a:pPr>
                <a:endParaRPr lang="en-GB" dirty="0"/>
              </a:p>
              <a:p>
                <a:pPr marL="133350" indent="0">
                  <a:buNone/>
                </a:pPr>
                <a:endParaRPr lang="en-GB" dirty="0"/>
              </a:p>
              <a:p>
                <a:pPr marL="133350" indent="0">
                  <a:buNone/>
                </a:pPr>
                <a:endParaRPr lang="en-GB" dirty="0"/>
              </a:p>
              <a:p>
                <a:pPr marL="133350" indent="0" fontAlgn="ctr">
                  <a:buNone/>
                </a:pPr>
                <a:r>
                  <a:rPr lang="en-GB" dirty="0"/>
                  <a:t>with </a:t>
                </a:r>
                <a:endParaRPr lang="nl-BE" sz="1800" i="1" dirty="0">
                  <a:latin typeface="Cambria Math" panose="02040503050406030204" pitchFamily="18" charset="0"/>
                </a:endParaRPr>
              </a:p>
              <a:p>
                <a:pPr marL="133350" indent="0" fontAlgn="ctr">
                  <a:buNone/>
                </a:pPr>
                <a:r>
                  <a:rPr lang="en-GB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nl-BE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latent state of </a:t>
                </a:r>
                <a:r>
                  <a:rPr lang="nl-B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occupancy</a:t>
                </a:r>
                <a:r>
                  <a:rPr lang="nl-B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nl-BE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nl-BE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present,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nl-BE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nl-BE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absent)</a:t>
                </a:r>
              </a:p>
              <a:p>
                <a:pPr marL="133350" indent="0" fontAlgn="ctr">
                  <a:buNone/>
                </a:pPr>
                <a:r>
                  <a:rPr lang="en-GB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nl-BE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nl-B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detection</a:t>
                </a:r>
                <a:r>
                  <a:rPr lang="nl-B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nl-B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probability</a:t>
                </a:r>
                <a:r>
                  <a:rPr lang="nl-B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B0C97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>
                            <a:solidFill>
                              <a:srgbClr val="B0C97C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GB">
                            <a:solidFill>
                              <a:srgbClr val="B0C97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nl-BE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nl-B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occupancy</a:t>
                </a:r>
                <a:r>
                  <a:rPr lang="nl-B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nl-B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probability</a:t>
                </a:r>
                <a:endParaRPr lang="en-GB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33350" indent="0">
                  <a:buNone/>
                </a:pPr>
                <a:endParaRPr lang="en-GB" dirty="0"/>
              </a:p>
              <a:p>
                <a:pPr marL="133350" indent="0">
                  <a:buNone/>
                </a:pPr>
                <a:endParaRPr lang="en-GB" sz="1800" dirty="0"/>
              </a:p>
              <a:p>
                <a:pPr marL="133350" indent="0" fontAlgn="base">
                  <a:buNone/>
                </a:pPr>
                <a:br>
                  <a:rPr lang="en-GB" b="0" dirty="0">
                    <a:effectLst/>
                  </a:rPr>
                </a:br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41F7CB4-4517-758D-BE59-0AB592064F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3D37284-3887-74FD-97DD-7374A90A6B63}"/>
                  </a:ext>
                </a:extLst>
              </p:cNvPr>
              <p:cNvSpPr/>
              <p:nvPr/>
            </p:nvSpPr>
            <p:spPr>
              <a:xfrm>
                <a:off x="1956000" y="2040322"/>
                <a:ext cx="6096000" cy="10628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ctr">
                  <a:lnSpc>
                    <a:spcPct val="115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1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GB" sz="1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𝐵𝑒𝑟𝑛𝑜𝑢𝑙𝑙𝑖</m:t>
                    </m:r>
                    <m:r>
                      <a:rPr lang="en-GB" sz="1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1800" i="1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80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1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,</a:t>
                </a:r>
                <a:endParaRPr lang="en-GB" sz="1800" dirty="0">
                  <a:latin typeface="Arial" panose="020B0604020202020204" pitchFamily="34" charset="0"/>
                </a:endParaRPr>
              </a:p>
              <a:p>
                <a:pPr algn="just" fontAlgn="ctr">
                  <a:lnSpc>
                    <a:spcPct val="115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1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sz="1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d>
                        <m:dPr>
                          <m:ctrlPr>
                            <a:rPr lang="en-GB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i="1" smtClean="0">
                                  <a:solidFill>
                                    <a:srgbClr val="B0C97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>
                                  <a:solidFill>
                                    <a:srgbClr val="B0C97C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sz="1800">
                                  <a:solidFill>
                                    <a:srgbClr val="B0C97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3D37284-3887-74FD-97DD-7374A90A6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000" y="2040322"/>
                <a:ext cx="6096000" cy="10628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0DDD619-0EB2-0E39-7DA6-2962B3FECD43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708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8794-9085-32F9-D25A-139DF91D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Single-</a:t>
            </a:r>
            <a:r>
              <a:rPr lang="nl-BE" dirty="0" err="1"/>
              <a:t>season</a:t>
            </a:r>
            <a:r>
              <a:rPr lang="nl-BE" dirty="0"/>
              <a:t> </a:t>
            </a:r>
            <a:r>
              <a:rPr lang="nl-BE" dirty="0" err="1"/>
              <a:t>occupancy</a:t>
            </a:r>
            <a:r>
              <a:rPr lang="nl-BE" dirty="0"/>
              <a:t> model - </a:t>
            </a:r>
            <a:r>
              <a:rPr lang="nl-BE" dirty="0" err="1"/>
              <a:t>assumptions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232D2-0EDD-95A4-8DF8-1DFF90702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6C61DB-9149-05C0-12A7-302D50133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631448"/>
              </p:ext>
            </p:extLst>
          </p:nvPr>
        </p:nvGraphicFramePr>
        <p:xfrm>
          <a:off x="2007727" y="1417071"/>
          <a:ext cx="5992546" cy="2753997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199759">
                  <a:extLst>
                    <a:ext uri="{9D8B030D-6E8A-4147-A177-3AD203B41FA5}">
                      <a16:colId xmlns:a16="http://schemas.microsoft.com/office/drawing/2014/main" val="3498419973"/>
                    </a:ext>
                  </a:extLst>
                </a:gridCol>
                <a:gridCol w="1793390">
                  <a:extLst>
                    <a:ext uri="{9D8B030D-6E8A-4147-A177-3AD203B41FA5}">
                      <a16:colId xmlns:a16="http://schemas.microsoft.com/office/drawing/2014/main" val="217079943"/>
                    </a:ext>
                  </a:extLst>
                </a:gridCol>
                <a:gridCol w="1999397">
                  <a:extLst>
                    <a:ext uri="{9D8B030D-6E8A-4147-A177-3AD203B41FA5}">
                      <a16:colId xmlns:a16="http://schemas.microsoft.com/office/drawing/2014/main" val="4164788003"/>
                    </a:ext>
                  </a:extLst>
                </a:gridCol>
              </a:tblGrid>
              <a:tr h="468130">
                <a:tc>
                  <a:txBody>
                    <a:bodyPr/>
                    <a:lstStyle/>
                    <a:p>
                      <a:pPr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Assumption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Logistic</a:t>
                      </a: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nl-BE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regression</a:t>
                      </a: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model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Occupancy model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2173279"/>
                  </a:ext>
                </a:extLst>
              </a:tr>
              <a:tr h="234065">
                <a:tc>
                  <a:txBody>
                    <a:bodyPr/>
                    <a:lstStyle/>
                    <a:p>
                      <a:pPr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Detection</a:t>
                      </a: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nl-BE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probability</a:t>
                      </a: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= 1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6162463"/>
                  </a:ext>
                </a:extLst>
              </a:tr>
              <a:tr h="468130">
                <a:tc>
                  <a:txBody>
                    <a:bodyPr/>
                    <a:lstStyle/>
                    <a:p>
                      <a:pPr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Detections</a:t>
                      </a: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are independent of </a:t>
                      </a:r>
                      <a:r>
                        <a:rPr lang="nl-BE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each</a:t>
                      </a: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nl-BE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other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6657133"/>
                  </a:ext>
                </a:extLst>
              </a:tr>
              <a:tr h="468130">
                <a:tc>
                  <a:txBody>
                    <a:bodyPr/>
                    <a:lstStyle/>
                    <a:p>
                      <a:pPr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fase-</a:t>
                      </a:r>
                      <a:r>
                        <a:rPr lang="nl-BE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positive</a:t>
                      </a: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nl-BE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detections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5865333"/>
                  </a:ext>
                </a:extLst>
              </a:tr>
              <a:tr h="647412">
                <a:tc>
                  <a:txBody>
                    <a:bodyPr/>
                    <a:lstStyle/>
                    <a:p>
                      <a:pPr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Geographical</a:t>
                      </a: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nl-BE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closure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7723397"/>
                  </a:ext>
                </a:extLst>
              </a:tr>
              <a:tr h="468130">
                <a:tc>
                  <a:txBody>
                    <a:bodyPr/>
                    <a:lstStyle/>
                    <a:p>
                      <a:pPr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</a:t>
                      </a:r>
                      <a:r>
                        <a:rPr lang="nl-BE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unmodelled</a:t>
                      </a: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nl-BE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heterogeinity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5391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1806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AC481DED-5A3F-4CEE-99DB-AB86C0E63C1C}"/>
              </a:ext>
            </a:extLst>
          </p:cNvPr>
          <p:cNvGrpSpPr/>
          <p:nvPr/>
        </p:nvGrpSpPr>
        <p:grpSpPr>
          <a:xfrm>
            <a:off x="882253" y="159083"/>
            <a:ext cx="7729811" cy="4083504"/>
            <a:chOff x="1176337" y="212110"/>
            <a:chExt cx="10306415" cy="544467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C2387AA-3626-46A2-B23A-4FF9208FB6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76337" y="212110"/>
              <a:ext cx="10077255" cy="5117021"/>
              <a:chOff x="142875" y="420936"/>
              <a:chExt cx="12194160" cy="619194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47F46AC-80BD-4250-A506-FB53280E08A7}"/>
                  </a:ext>
                </a:extLst>
              </p:cNvPr>
              <p:cNvGrpSpPr/>
              <p:nvPr/>
            </p:nvGrpSpPr>
            <p:grpSpPr>
              <a:xfrm>
                <a:off x="142875" y="420936"/>
                <a:ext cx="11906249" cy="6016128"/>
                <a:chOff x="0" y="1073821"/>
                <a:chExt cx="11906249" cy="6016128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91457302-E7B9-4985-99EE-372AA528A9B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0" y="1073821"/>
                  <a:ext cx="9504171" cy="6016128"/>
                  <a:chOff x="484618" y="990145"/>
                  <a:chExt cx="9504171" cy="6016128"/>
                </a:xfrm>
              </p:grpSpPr>
              <p:pic>
                <p:nvPicPr>
                  <p:cNvPr id="4" name="Picture 3">
                    <a:extLst>
                      <a:ext uri="{FF2B5EF4-FFF2-40B4-BE49-F238E27FC236}">
                        <a16:creationId xmlns:a16="http://schemas.microsoft.com/office/drawing/2014/main" id="{EC2A55F2-D9FC-4FC2-8683-875BA5EE37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28957"/>
                  <a:stretch/>
                </p:blipFill>
                <p:spPr>
                  <a:xfrm>
                    <a:off x="484618" y="1211676"/>
                    <a:ext cx="7080518" cy="5794597"/>
                  </a:xfrm>
                  <a:prstGeom prst="rect">
                    <a:avLst/>
                  </a:prstGeom>
                </p:spPr>
              </p:pic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3536ABFF-CE83-47EE-821D-CC43BBA0F3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t="69105" r="53579"/>
                  <a:stretch/>
                </p:blipFill>
                <p:spPr>
                  <a:xfrm>
                    <a:off x="6701958" y="990145"/>
                    <a:ext cx="3286831" cy="251991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09E3B5B0-13C3-4241-B6D2-52E0DFF7F0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7085" t="70604" r="27624" b="25433"/>
                <a:stretch/>
              </p:blipFill>
              <p:spPr>
                <a:xfrm>
                  <a:off x="9504171" y="1205976"/>
                  <a:ext cx="1790700" cy="323209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703D4683-D36C-432C-A082-1473E9E655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04170" y="1725981"/>
                      <a:ext cx="2402079" cy="114512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fontAlgn="ctr">
                        <a:lnSpc>
                          <a:spcPct val="115000"/>
                        </a:lnSpc>
                        <a:spcBef>
                          <a:spcPts val="450"/>
                        </a:spcBef>
                        <a:spcAft>
                          <a:spcPts val="9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05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105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GB" sz="105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GB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05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GB" sz="105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050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GB" sz="1050" i="1">
                                <a:latin typeface="Cambria Math" panose="02040503050406030204" pitchFamily="18" charset="0"/>
                              </a:rPr>
                              <m:t>𝐵𝑒𝑟𝑛𝑜𝑢𝑙𝑙𝑖</m:t>
                            </m:r>
                            <m:r>
                              <a:rPr lang="en-GB" sz="105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05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GB" sz="105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05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GB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05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05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nl-BE" sz="105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nl-BE" sz="1050" i="1" dirty="0">
                        <a:latin typeface="Cambria Math" panose="02040503050406030204" pitchFamily="18" charset="0"/>
                      </a:endParaRPr>
                    </a:p>
                    <a:p>
                      <a:pPr fontAlgn="ctr">
                        <a:lnSpc>
                          <a:spcPct val="115000"/>
                        </a:lnSpc>
                        <a:spcBef>
                          <a:spcPts val="450"/>
                        </a:spcBef>
                        <a:spcAft>
                          <a:spcPts val="9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05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GB" sz="105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050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GB" sz="1050" i="1">
                                <a:latin typeface="Cambria Math" panose="02040503050406030204" pitchFamily="18" charset="0"/>
                              </a:rPr>
                              <m:t>𝐵𝑒𝑟𝑛𝑜𝑢𝑙𝑙𝑖</m:t>
                            </m:r>
                            <m:d>
                              <m:dPr>
                                <m:ctrlPr>
                                  <a:rPr lang="en-GB" sz="10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5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GB" sz="10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GB" sz="1050" i="1" dirty="0"/>
                    </a:p>
                  </p:txBody>
                </p:sp>
              </mc:Choice>
              <mc:Fallback xmlns=""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703D4683-D36C-432C-A082-1473E9E655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04170" y="1725981"/>
                      <a:ext cx="2402079" cy="114512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36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250E332-A94D-408A-A18B-14B6C06F66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6697"/>
              <a:stretch/>
            </p:blipFill>
            <p:spPr>
              <a:xfrm>
                <a:off x="9359134" y="3137646"/>
                <a:ext cx="2977901" cy="3475232"/>
              </a:xfrm>
              <a:prstGeom prst="rect">
                <a:avLst/>
              </a:prstGeom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46B4D8B-D55A-45EA-88EE-92AD65464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54" t="95306" r="4029" b="-1933"/>
            <a:stretch/>
          </p:blipFill>
          <p:spPr>
            <a:xfrm flipH="1">
              <a:off x="8939575" y="5389770"/>
              <a:ext cx="2266951" cy="20398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FBC9B3-4F04-46C5-B669-60A9B2A861FC}"/>
                </a:ext>
              </a:extLst>
            </p:cNvPr>
            <p:cNvSpPr txBox="1"/>
            <p:nvPr/>
          </p:nvSpPr>
          <p:spPr>
            <a:xfrm>
              <a:off x="8746891" y="5318226"/>
              <a:ext cx="333376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050" dirty="0">
                  <a:cs typeface="Arial" panose="020B0604020202020204" pitchFamily="34" charset="0"/>
                </a:rPr>
                <a:t>0</a:t>
              </a:r>
              <a:endParaRPr lang="en-GB" sz="1200" dirty="0"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4EE920-97F1-459D-B841-D6BEF00DA664}"/>
                </a:ext>
              </a:extLst>
            </p:cNvPr>
            <p:cNvSpPr txBox="1"/>
            <p:nvPr/>
          </p:nvSpPr>
          <p:spPr>
            <a:xfrm>
              <a:off x="11149376" y="5318226"/>
              <a:ext cx="333376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050" dirty="0">
                  <a:cs typeface="Arial" panose="020B0604020202020204" pitchFamily="34" charset="0"/>
                </a:rPr>
                <a:t>1</a:t>
              </a:r>
              <a:endParaRPr lang="en-GB" sz="1200" dirty="0">
                <a:cs typeface="Arial" panose="020B0604020202020204" pitchFamily="34" charset="0"/>
              </a:endParaRPr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FD06A799-CF1E-4659-AEA0-AA82E38AF8C3}"/>
              </a:ext>
            </a:extLst>
          </p:cNvPr>
          <p:cNvSpPr/>
          <p:nvPr/>
        </p:nvSpPr>
        <p:spPr>
          <a:xfrm>
            <a:off x="2343539" y="267095"/>
            <a:ext cx="527859" cy="14493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5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C7265FB-D00C-460B-813A-292D4ED88694}"/>
              </a:ext>
            </a:extLst>
          </p:cNvPr>
          <p:cNvSpPr/>
          <p:nvPr/>
        </p:nvSpPr>
        <p:spPr>
          <a:xfrm>
            <a:off x="4109649" y="267095"/>
            <a:ext cx="671513" cy="14493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7EA6A52-0A5D-471A-B015-7EF91C0C01EF}"/>
              </a:ext>
            </a:extLst>
          </p:cNvPr>
          <p:cNvSpPr/>
          <p:nvPr/>
        </p:nvSpPr>
        <p:spPr>
          <a:xfrm>
            <a:off x="6215086" y="274672"/>
            <a:ext cx="489596" cy="1297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4CF73D-D144-8ABC-FB71-1C07F6DDE803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D552DB-392A-F1CC-9956-AA8AE30AF8AD}"/>
              </a:ext>
            </a:extLst>
          </p:cNvPr>
          <p:cNvSpPr/>
          <p:nvPr/>
        </p:nvSpPr>
        <p:spPr>
          <a:xfrm>
            <a:off x="6594491" y="1842900"/>
            <a:ext cx="2017573" cy="2352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567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C3D22-2A20-140B-08F5-A9E502761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5F4460-3AB7-CF55-B970-EF60E181620C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2278D-D771-F638-FC6D-EAC2963D9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Occupancy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430556-A6FD-DED5-49D3-9651EE4F9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393" y="1436741"/>
            <a:ext cx="4323907" cy="3243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64C706-010F-BD17-5795-4917DDAF7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65" y="1436741"/>
            <a:ext cx="4323907" cy="32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6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EC63B-D24D-C12F-3372-6DC204E67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671853-C761-6108-75AF-874002F19D2A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FD583B-F834-35C8-D71B-9482063AA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Occupancy</a:t>
            </a:r>
            <a:endParaRPr lang="en-GB" dirty="0"/>
          </a:p>
        </p:txBody>
      </p:sp>
      <p:pic>
        <p:nvPicPr>
          <p:cNvPr id="4" name="Afbeelding 60">
            <a:extLst>
              <a:ext uri="{FF2B5EF4-FFF2-40B4-BE49-F238E27FC236}">
                <a16:creationId xmlns:a16="http://schemas.microsoft.com/office/drawing/2014/main" id="{E19BE1BD-C36C-CD08-2087-4E5E38C09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53"/>
          <a:stretch/>
        </p:blipFill>
        <p:spPr bwMode="auto">
          <a:xfrm>
            <a:off x="1879777" y="1026560"/>
            <a:ext cx="6248446" cy="40240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80097-F1CC-704B-A40E-7429A87AE72E}"/>
              </a:ext>
            </a:extLst>
          </p:cNvPr>
          <p:cNvSpPr txBox="1"/>
          <p:nvPr/>
        </p:nvSpPr>
        <p:spPr>
          <a:xfrm>
            <a:off x="217714" y="4896720"/>
            <a:ext cx="4586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Rozylowicz</a:t>
            </a:r>
            <a:r>
              <a:rPr lang="en-US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et al. 2024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732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CB4C27-2698-EA02-4A1D-51FC2C073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EBCE2-F1BD-4F98-16A0-C0CD45AB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Let’s</a:t>
            </a:r>
            <a:r>
              <a:rPr lang="nl-BE" dirty="0"/>
              <a:t> </a:t>
            </a:r>
            <a:r>
              <a:rPr lang="nl-BE" dirty="0" err="1"/>
              <a:t>try</a:t>
            </a:r>
            <a:r>
              <a:rPr lang="nl-BE" dirty="0"/>
              <a:t> fitting single-</a:t>
            </a:r>
            <a:r>
              <a:rPr lang="nl-BE" dirty="0" err="1"/>
              <a:t>season</a:t>
            </a:r>
            <a:r>
              <a:rPr lang="nl-BE" dirty="0"/>
              <a:t> </a:t>
            </a:r>
            <a:r>
              <a:rPr lang="nl-BE" dirty="0" err="1"/>
              <a:t>occupancy</a:t>
            </a:r>
            <a:r>
              <a:rPr lang="nl-BE" dirty="0"/>
              <a:t> </a:t>
            </a:r>
            <a:r>
              <a:rPr lang="nl-BE" dirty="0" err="1"/>
              <a:t>models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CC7B2-713F-11BE-DBFF-246484B1A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24" y="1154623"/>
            <a:ext cx="3657752" cy="283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5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6A7AE-A60E-8249-94DE-ADD025762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Occupancy</a:t>
            </a:r>
            <a:r>
              <a:rPr lang="nl-BE" dirty="0"/>
              <a:t> – </a:t>
            </a:r>
            <a:r>
              <a:rPr lang="nl-BE" dirty="0" err="1"/>
              <a:t>spatial</a:t>
            </a:r>
            <a:r>
              <a:rPr lang="nl-BE" dirty="0"/>
              <a:t> </a:t>
            </a:r>
            <a:r>
              <a:rPr lang="nl-BE" dirty="0" err="1"/>
              <a:t>heterogeinity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787FBDA-4AB8-EF36-0124-93D7FCBEBD7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nl-BE" dirty="0"/>
                  <a:t>Instead of </a:t>
                </a:r>
                <a:r>
                  <a:rPr lang="nl-BE" dirty="0" err="1"/>
                  <a:t>just</a:t>
                </a:r>
                <a:r>
                  <a:rPr lang="nl-BE" dirty="0"/>
                  <a:t> </a:t>
                </a:r>
                <a:r>
                  <a:rPr lang="nl-BE" dirty="0" err="1"/>
                  <a:t>inferring</a:t>
                </a:r>
                <a:r>
                  <a:rPr lang="nl-BE" dirty="0"/>
                  <a:t> </a:t>
                </a:r>
                <a:r>
                  <a:rPr lang="nl-BE" dirty="0" err="1"/>
                  <a:t>the</a:t>
                </a:r>
                <a:r>
                  <a:rPr lang="nl-BE" dirty="0"/>
                  <a:t> PAO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nl-BE" dirty="0" err="1"/>
                  <a:t>Capture</a:t>
                </a:r>
                <a:r>
                  <a:rPr lang="nl-BE" dirty="0"/>
                  <a:t> </a:t>
                </a:r>
                <a:r>
                  <a:rPr lang="nl-BE" dirty="0" err="1"/>
                  <a:t>spatial</a:t>
                </a:r>
                <a:r>
                  <a:rPr lang="nl-BE" dirty="0"/>
                  <a:t> </a:t>
                </a:r>
                <a:r>
                  <a:rPr lang="nl-BE" dirty="0" err="1"/>
                  <a:t>variation</a:t>
                </a:r>
                <a:r>
                  <a:rPr lang="nl-BE" dirty="0"/>
                  <a:t> in </a:t>
                </a:r>
                <a:r>
                  <a:rPr lang="nl-BE" dirty="0" err="1"/>
                  <a:t>probability</a:t>
                </a:r>
                <a:r>
                  <a:rPr lang="nl-BE" dirty="0"/>
                  <a:t> of site </a:t>
                </a:r>
                <a:r>
                  <a:rPr lang="nl-BE" dirty="0" err="1"/>
                  <a:t>use</a:t>
                </a:r>
                <a:endParaRPr lang="nl-BE" dirty="0"/>
              </a:p>
              <a:p>
                <a:endParaRPr lang="en-GB" dirty="0"/>
              </a:p>
              <a:p>
                <a:r>
                  <a:rPr lang="en-GB" dirty="0"/>
                  <a:t>Often referred to as species distribution modelling (SDM)</a:t>
                </a:r>
              </a:p>
              <a:p>
                <a:endParaRPr lang="en-GB" dirty="0"/>
              </a:p>
              <a:p>
                <a:r>
                  <a:rPr lang="en-GB" dirty="0"/>
                  <a:t>Covariates can be included by a logit-link:</a:t>
                </a:r>
              </a:p>
              <a:p>
                <a:pPr marL="133350" indent="0" fontAlgn="ctr">
                  <a:lnSpc>
                    <a:spcPct val="115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sz="1800" i="1">
                              <a:latin typeface="Cambria Math" panose="02040503050406030204" pitchFamily="18" charset="0"/>
                            </a:rPr>
                            <m:t>𝐿𝑜𝑔𝑖𝑡</m:t>
                          </m:r>
                          <m:r>
                            <a:rPr lang="nl-BE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nl-BE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nl-BE" sz="1800" i="1"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nl-BE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nl-BE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nl-B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nl-BE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nl-BE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nl-BE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nl-BE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nl-BE" sz="18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nl-BE" sz="1800" b="1" i="1" dirty="0">
                  <a:latin typeface="Cambria Math" panose="02040503050406030204" pitchFamily="18" charset="0"/>
                </a:endParaRPr>
              </a:p>
              <a:p>
                <a:pPr marL="133350" indent="0" fontAlgn="ctr">
                  <a:lnSpc>
                    <a:spcPct val="115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𝐿𝑜𝑔𝑖𝑡</m:t>
                      </m:r>
                      <m:r>
                        <a:rPr lang="nl-BE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srgbClr val="B0C97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>
                              <a:solidFill>
                                <a:srgbClr val="B0C97C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GB" sz="1800">
                              <a:solidFill>
                                <a:srgbClr val="B0C97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BE" sz="1800" i="1"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nl-BE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r>
                        <a:rPr lang="nl-B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nl-BE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  <m:sup>
                          <m:r>
                            <a:rPr lang="nl-BE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nl-BE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nl-BE" sz="1800" b="1" i="1" dirty="0">
                  <a:latin typeface="Cambria Math" panose="02040503050406030204" pitchFamily="18" charset="0"/>
                </a:endParaRPr>
              </a:p>
              <a:p>
                <a:pPr marL="133350" indent="0" fontAlgn="ctr">
                  <a:lnSpc>
                    <a:spcPct val="115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:endParaRPr lang="nl-BE" sz="1800" b="1" i="1" dirty="0"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787FBDA-4AB8-EF36-0124-93D7FCBEB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02FF3E7-5EEC-FD74-A294-1F60779C8599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05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0BD33-D441-93C3-A4EF-7C474C1B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98375C5-C0E1-3C41-48C3-0844DCEC3EA5}"/>
              </a:ext>
            </a:extLst>
          </p:cNvPr>
          <p:cNvGrpSpPr/>
          <p:nvPr/>
        </p:nvGrpSpPr>
        <p:grpSpPr>
          <a:xfrm>
            <a:off x="882253" y="159083"/>
            <a:ext cx="7729811" cy="4083504"/>
            <a:chOff x="1176337" y="212110"/>
            <a:chExt cx="10306415" cy="544467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23306C9-E5F6-2709-279D-E54493FE28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76337" y="212110"/>
              <a:ext cx="10077255" cy="5117021"/>
              <a:chOff x="142875" y="420936"/>
              <a:chExt cx="12194160" cy="619194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3A4911A-79A2-8F55-5161-3024EF5BC882}"/>
                  </a:ext>
                </a:extLst>
              </p:cNvPr>
              <p:cNvGrpSpPr/>
              <p:nvPr/>
            </p:nvGrpSpPr>
            <p:grpSpPr>
              <a:xfrm>
                <a:off x="142875" y="420936"/>
                <a:ext cx="11906249" cy="6016128"/>
                <a:chOff x="0" y="1073821"/>
                <a:chExt cx="11906249" cy="6016128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5070A45D-18FE-601B-6170-8977D3DEBDD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0" y="1073821"/>
                  <a:ext cx="9504171" cy="6016128"/>
                  <a:chOff x="484618" y="990145"/>
                  <a:chExt cx="9504171" cy="6016128"/>
                </a:xfrm>
              </p:grpSpPr>
              <p:pic>
                <p:nvPicPr>
                  <p:cNvPr id="4" name="Picture 3">
                    <a:extLst>
                      <a:ext uri="{FF2B5EF4-FFF2-40B4-BE49-F238E27FC236}">
                        <a16:creationId xmlns:a16="http://schemas.microsoft.com/office/drawing/2014/main" id="{690C3A4D-7910-F0EE-68AB-30A272307A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28957"/>
                  <a:stretch/>
                </p:blipFill>
                <p:spPr>
                  <a:xfrm>
                    <a:off x="484618" y="1211676"/>
                    <a:ext cx="7080518" cy="5794597"/>
                  </a:xfrm>
                  <a:prstGeom prst="rect">
                    <a:avLst/>
                  </a:prstGeom>
                </p:spPr>
              </p:pic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A899DACD-8FF6-4A25-3E02-D8DB13C354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t="69105" r="53579"/>
                  <a:stretch/>
                </p:blipFill>
                <p:spPr>
                  <a:xfrm>
                    <a:off x="6701958" y="990145"/>
                    <a:ext cx="3286831" cy="251991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7F685AA0-E3CD-F863-CCEE-35E39532BE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7085" t="70604" r="27624" b="25433"/>
                <a:stretch/>
              </p:blipFill>
              <p:spPr>
                <a:xfrm>
                  <a:off x="9504171" y="1205976"/>
                  <a:ext cx="1790700" cy="323209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2BD268EF-5B7B-6729-F682-97D11E2516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04170" y="1725981"/>
                      <a:ext cx="2402079" cy="114512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fontAlgn="ctr">
                        <a:lnSpc>
                          <a:spcPct val="115000"/>
                        </a:lnSpc>
                        <a:spcBef>
                          <a:spcPts val="450"/>
                        </a:spcBef>
                        <a:spcAft>
                          <a:spcPts val="9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05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105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GB" sz="105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GB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05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GB" sz="105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050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GB" sz="1050" i="1">
                                <a:latin typeface="Cambria Math" panose="02040503050406030204" pitchFamily="18" charset="0"/>
                              </a:rPr>
                              <m:t>𝐵𝑒𝑟𝑛𝑜𝑢𝑙𝑙𝑖</m:t>
                            </m:r>
                            <m:r>
                              <a:rPr lang="en-GB" sz="105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05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GB" sz="105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05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GB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05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05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nl-BE" sz="105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nl-BE" sz="1050" i="1" dirty="0">
                        <a:latin typeface="Cambria Math" panose="02040503050406030204" pitchFamily="18" charset="0"/>
                      </a:endParaRPr>
                    </a:p>
                    <a:p>
                      <a:pPr fontAlgn="ctr">
                        <a:lnSpc>
                          <a:spcPct val="115000"/>
                        </a:lnSpc>
                        <a:spcBef>
                          <a:spcPts val="450"/>
                        </a:spcBef>
                        <a:spcAft>
                          <a:spcPts val="9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05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GB" sz="105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050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GB" sz="1050" i="1">
                                <a:latin typeface="Cambria Math" panose="02040503050406030204" pitchFamily="18" charset="0"/>
                              </a:rPr>
                              <m:t>𝐵𝑒𝑟𝑛𝑜𝑢𝑙𝑙𝑖</m:t>
                            </m:r>
                            <m:d>
                              <m:dPr>
                                <m:ctrlPr>
                                  <a:rPr lang="en-GB" sz="10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50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GB" sz="10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GB" sz="1050" i="1" dirty="0"/>
                    </a:p>
                  </p:txBody>
                </p:sp>
              </mc:Choice>
              <mc:Fallback xmlns=""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2BD268EF-5B7B-6729-F682-97D11E25162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04170" y="1725981"/>
                      <a:ext cx="2402079" cy="114512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36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535F097-7BFA-1089-28A2-62AD665E1C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6697"/>
              <a:stretch/>
            </p:blipFill>
            <p:spPr>
              <a:xfrm>
                <a:off x="9359134" y="3137646"/>
                <a:ext cx="2977901" cy="3475232"/>
              </a:xfrm>
              <a:prstGeom prst="rect">
                <a:avLst/>
              </a:prstGeom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6EE8035-1AEB-D210-9320-CA380B6A14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54" t="95306" r="4029" b="-1933"/>
            <a:stretch/>
          </p:blipFill>
          <p:spPr>
            <a:xfrm flipH="1">
              <a:off x="8939575" y="5389770"/>
              <a:ext cx="2266951" cy="20398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B0D8483-3FA1-0868-761D-1B62515C3D65}"/>
                </a:ext>
              </a:extLst>
            </p:cNvPr>
            <p:cNvSpPr txBox="1"/>
            <p:nvPr/>
          </p:nvSpPr>
          <p:spPr>
            <a:xfrm>
              <a:off x="8746891" y="5318226"/>
              <a:ext cx="333376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050" dirty="0">
                  <a:cs typeface="Arial" panose="020B0604020202020204" pitchFamily="34" charset="0"/>
                </a:rPr>
                <a:t>0</a:t>
              </a:r>
              <a:endParaRPr lang="en-GB" sz="1200" dirty="0"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D9E0AE-F800-8246-D050-3BA69B47180D}"/>
                </a:ext>
              </a:extLst>
            </p:cNvPr>
            <p:cNvSpPr txBox="1"/>
            <p:nvPr/>
          </p:nvSpPr>
          <p:spPr>
            <a:xfrm>
              <a:off x="11149376" y="5318226"/>
              <a:ext cx="333376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050" dirty="0">
                  <a:cs typeface="Arial" panose="020B0604020202020204" pitchFamily="34" charset="0"/>
                </a:rPr>
                <a:t>1</a:t>
              </a:r>
              <a:endParaRPr lang="en-GB" sz="1200" dirty="0">
                <a:cs typeface="Arial" panose="020B0604020202020204" pitchFamily="34" charset="0"/>
              </a:endParaRPr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8C9B926F-1CD4-8AF8-735C-D569EAE5373C}"/>
              </a:ext>
            </a:extLst>
          </p:cNvPr>
          <p:cNvSpPr/>
          <p:nvPr/>
        </p:nvSpPr>
        <p:spPr>
          <a:xfrm>
            <a:off x="2343539" y="267095"/>
            <a:ext cx="527859" cy="14493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5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45C8FE8-EDF8-FA81-0E33-6BBBB7A6F3E1}"/>
              </a:ext>
            </a:extLst>
          </p:cNvPr>
          <p:cNvSpPr/>
          <p:nvPr/>
        </p:nvSpPr>
        <p:spPr>
          <a:xfrm>
            <a:off x="4109649" y="267095"/>
            <a:ext cx="671513" cy="14493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864EB1F-B81E-AEF3-BD65-80E844628418}"/>
              </a:ext>
            </a:extLst>
          </p:cNvPr>
          <p:cNvSpPr/>
          <p:nvPr/>
        </p:nvSpPr>
        <p:spPr>
          <a:xfrm>
            <a:off x="6215086" y="274672"/>
            <a:ext cx="489596" cy="1297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1E0B50C-8B3A-BF0F-313B-AD41D21A91FF}"/>
              </a:ext>
            </a:extLst>
          </p:cNvPr>
          <p:cNvSpPr/>
          <p:nvPr/>
        </p:nvSpPr>
        <p:spPr>
          <a:xfrm rot="5400000">
            <a:off x="7272545" y="1344841"/>
            <a:ext cx="489596" cy="1297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3DC6FB-AA53-B698-B433-74561FD03495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133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69FBB-C059-A642-8BFD-075A605C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000" dirty="0" err="1"/>
              <a:t>Increasing</a:t>
            </a:r>
            <a:r>
              <a:rPr lang="nl-NL" sz="3000" dirty="0"/>
              <a:t> </a:t>
            </a:r>
            <a:r>
              <a:rPr lang="nl-NL" sz="3000" dirty="0" err="1"/>
              <a:t>use</a:t>
            </a:r>
            <a:r>
              <a:rPr lang="nl-NL" sz="3000" dirty="0"/>
              <a:t> of </a:t>
            </a:r>
            <a:r>
              <a:rPr lang="nl-NL" sz="3000" dirty="0" err="1"/>
              <a:t>CTs</a:t>
            </a:r>
            <a:endParaRPr lang="nl-NL" sz="3000" dirty="0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A5F3D5C2-8FE4-C341-A68F-041CC816F79F}"/>
              </a:ext>
            </a:extLst>
          </p:cNvPr>
          <p:cNvGrpSpPr/>
          <p:nvPr/>
        </p:nvGrpSpPr>
        <p:grpSpPr>
          <a:xfrm>
            <a:off x="1572667" y="985500"/>
            <a:ext cx="6409798" cy="3548071"/>
            <a:chOff x="278917" y="1476103"/>
            <a:chExt cx="9086924" cy="4737308"/>
          </a:xfrm>
        </p:grpSpPr>
        <p:grpSp>
          <p:nvGrpSpPr>
            <p:cNvPr id="7" name="Grupo 14">
              <a:extLst>
                <a:ext uri="{FF2B5EF4-FFF2-40B4-BE49-F238E27FC236}">
                  <a16:creationId xmlns:a16="http://schemas.microsoft.com/office/drawing/2014/main" id="{90900079-3295-F046-AE5E-4FFF43284224}"/>
                </a:ext>
              </a:extLst>
            </p:cNvPr>
            <p:cNvGrpSpPr/>
            <p:nvPr/>
          </p:nvGrpSpPr>
          <p:grpSpPr>
            <a:xfrm>
              <a:off x="278917" y="1476103"/>
              <a:ext cx="8504077" cy="4737308"/>
              <a:chOff x="514051" y="1476103"/>
              <a:chExt cx="8504077" cy="4737308"/>
            </a:xfrm>
          </p:grpSpPr>
          <p:pic>
            <p:nvPicPr>
              <p:cNvPr id="16" name="Imagen 4">
                <a:extLst>
                  <a:ext uri="{FF2B5EF4-FFF2-40B4-BE49-F238E27FC236}">
                    <a16:creationId xmlns:a16="http://schemas.microsoft.com/office/drawing/2014/main" id="{DAF4AE9A-9153-7A43-A73A-1593E5A78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7476" y="1927161"/>
                <a:ext cx="8460652" cy="4286250"/>
              </a:xfrm>
              <a:prstGeom prst="rect">
                <a:avLst/>
              </a:prstGeom>
              <a:noFill/>
            </p:spPr>
          </p:pic>
          <p:sp>
            <p:nvSpPr>
              <p:cNvPr id="17" name="Forma libre 9">
                <a:extLst>
                  <a:ext uri="{FF2B5EF4-FFF2-40B4-BE49-F238E27FC236}">
                    <a16:creationId xmlns:a16="http://schemas.microsoft.com/office/drawing/2014/main" id="{B4C07237-C588-E94D-BF5C-05522106DE60}"/>
                  </a:ext>
                </a:extLst>
              </p:cNvPr>
              <p:cNvSpPr/>
              <p:nvPr/>
            </p:nvSpPr>
            <p:spPr>
              <a:xfrm>
                <a:off x="901337" y="1476103"/>
                <a:ext cx="7236823" cy="3474720"/>
              </a:xfrm>
              <a:custGeom>
                <a:avLst/>
                <a:gdLst>
                  <a:gd name="connsiteX0" fmla="*/ 0 w 7236823"/>
                  <a:gd name="connsiteY0" fmla="*/ 3474720 h 3474720"/>
                  <a:gd name="connsiteX1" fmla="*/ 3004457 w 7236823"/>
                  <a:gd name="connsiteY1" fmla="*/ 3265714 h 3474720"/>
                  <a:gd name="connsiteX2" fmla="*/ 5381897 w 7236823"/>
                  <a:gd name="connsiteY2" fmla="*/ 2377440 h 3474720"/>
                  <a:gd name="connsiteX3" fmla="*/ 6322423 w 7236823"/>
                  <a:gd name="connsiteY3" fmla="*/ 1554480 h 3474720"/>
                  <a:gd name="connsiteX4" fmla="*/ 6844937 w 7236823"/>
                  <a:gd name="connsiteY4" fmla="*/ 836023 h 3474720"/>
                  <a:gd name="connsiteX5" fmla="*/ 7236823 w 7236823"/>
                  <a:gd name="connsiteY5" fmla="*/ 0 h 3474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36823" h="3474720">
                    <a:moveTo>
                      <a:pt x="0" y="3474720"/>
                    </a:moveTo>
                    <a:cubicBezTo>
                      <a:pt x="1053737" y="3461657"/>
                      <a:pt x="2107474" y="3448594"/>
                      <a:pt x="3004457" y="3265714"/>
                    </a:cubicBezTo>
                    <a:cubicBezTo>
                      <a:pt x="3901440" y="3082834"/>
                      <a:pt x="4828903" y="2662646"/>
                      <a:pt x="5381897" y="2377440"/>
                    </a:cubicBezTo>
                    <a:cubicBezTo>
                      <a:pt x="5934891" y="2092234"/>
                      <a:pt x="6078583" y="1811383"/>
                      <a:pt x="6322423" y="1554480"/>
                    </a:cubicBezTo>
                    <a:cubicBezTo>
                      <a:pt x="6566263" y="1297577"/>
                      <a:pt x="6692537" y="1095103"/>
                      <a:pt x="6844937" y="836023"/>
                    </a:cubicBezTo>
                    <a:cubicBezTo>
                      <a:pt x="6997337" y="576943"/>
                      <a:pt x="7117080" y="288471"/>
                      <a:pt x="7236823" y="0"/>
                    </a:cubicBezTo>
                  </a:path>
                </a:pathLst>
              </a:custGeom>
              <a:noFill/>
              <a:ln w="857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CuadroTexto 10">
                <a:extLst>
                  <a:ext uri="{FF2B5EF4-FFF2-40B4-BE49-F238E27FC236}">
                    <a16:creationId xmlns:a16="http://schemas.microsoft.com/office/drawing/2014/main" id="{197D0E04-AEF3-BA41-BEBF-2CB962011DB2}"/>
                  </a:ext>
                </a:extLst>
              </p:cNvPr>
              <p:cNvSpPr txBox="1"/>
              <p:nvPr/>
            </p:nvSpPr>
            <p:spPr>
              <a:xfrm>
                <a:off x="514051" y="5114389"/>
                <a:ext cx="7745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1995</a:t>
                </a:r>
              </a:p>
            </p:txBody>
          </p:sp>
          <p:sp>
            <p:nvSpPr>
              <p:cNvPr id="19" name="CuadroTexto 11">
                <a:extLst>
                  <a:ext uri="{FF2B5EF4-FFF2-40B4-BE49-F238E27FC236}">
                    <a16:creationId xmlns:a16="http://schemas.microsoft.com/office/drawing/2014/main" id="{4D3CEA16-3B8F-8341-8DBA-368EA556CAEA}"/>
                  </a:ext>
                </a:extLst>
              </p:cNvPr>
              <p:cNvSpPr txBox="1"/>
              <p:nvPr/>
            </p:nvSpPr>
            <p:spPr>
              <a:xfrm>
                <a:off x="7750874" y="5114389"/>
                <a:ext cx="7745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2018</a:t>
                </a:r>
              </a:p>
            </p:txBody>
          </p:sp>
        </p:grpSp>
        <p:sp>
          <p:nvSpPr>
            <p:cNvPr id="8" name="CuadroTexto 12">
              <a:extLst>
                <a:ext uri="{FF2B5EF4-FFF2-40B4-BE49-F238E27FC236}">
                  <a16:creationId xmlns:a16="http://schemas.microsoft.com/office/drawing/2014/main" id="{206E780A-A9C3-0144-9111-37E0B0E4B1CD}"/>
                </a:ext>
              </a:extLst>
            </p:cNvPr>
            <p:cNvSpPr txBox="1"/>
            <p:nvPr/>
          </p:nvSpPr>
          <p:spPr>
            <a:xfrm>
              <a:off x="278917" y="5557758"/>
              <a:ext cx="9086924" cy="452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i="1" dirty="0" err="1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Number</a:t>
              </a:r>
              <a:r>
                <a:rPr lang="es-ES" sz="1600" i="1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s-ES" sz="1600" i="1" dirty="0" err="1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of</a:t>
              </a:r>
              <a:r>
                <a:rPr lang="es-ES" sz="1600" i="1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s-ES" sz="1600" i="1" dirty="0" err="1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records</a:t>
              </a:r>
              <a:r>
                <a:rPr lang="es-ES" sz="1600" i="1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 in Web </a:t>
              </a:r>
              <a:r>
                <a:rPr lang="es-ES" sz="1600" i="1" dirty="0" err="1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of</a:t>
              </a:r>
              <a:r>
                <a:rPr lang="es-ES" sz="1600" i="1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s-ES" sz="1600" i="1" dirty="0" err="1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Science</a:t>
              </a:r>
              <a:r>
                <a:rPr lang="es-ES" sz="1600" i="1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 after </a:t>
              </a:r>
              <a:r>
                <a:rPr lang="es-ES" sz="1600" i="1" dirty="0" err="1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searching</a:t>
              </a:r>
              <a:r>
                <a:rPr lang="es-ES" sz="1600" i="1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 “camera-</a:t>
              </a:r>
              <a:r>
                <a:rPr lang="es-ES" sz="1600" i="1" dirty="0" err="1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trap</a:t>
              </a:r>
              <a:r>
                <a:rPr lang="es-ES" sz="1600" i="1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”.</a:t>
              </a:r>
            </a:p>
          </p:txBody>
        </p:sp>
        <p:sp>
          <p:nvSpPr>
            <p:cNvPr id="9" name="CuadroTexto 13">
              <a:extLst>
                <a:ext uri="{FF2B5EF4-FFF2-40B4-BE49-F238E27FC236}">
                  <a16:creationId xmlns:a16="http://schemas.microsoft.com/office/drawing/2014/main" id="{96B8EE0F-2ABC-D64A-A0DF-2DDD578889AB}"/>
                </a:ext>
              </a:extLst>
            </p:cNvPr>
            <p:cNvSpPr txBox="1"/>
            <p:nvPr/>
          </p:nvSpPr>
          <p:spPr>
            <a:xfrm>
              <a:off x="8155898" y="2273494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r>
                <a:rPr lang="es-ES"/>
                <a:t>700</a:t>
              </a:r>
            </a:p>
          </p:txBody>
        </p:sp>
        <p:cxnSp>
          <p:nvCxnSpPr>
            <p:cNvPr id="10" name="Conector recto 16">
              <a:extLst>
                <a:ext uri="{FF2B5EF4-FFF2-40B4-BE49-F238E27FC236}">
                  <a16:creationId xmlns:a16="http://schemas.microsoft.com/office/drawing/2014/main" id="{390DA3E7-33BE-F044-B3A0-BF878269A7DC}"/>
                </a:ext>
              </a:extLst>
            </p:cNvPr>
            <p:cNvCxnSpPr>
              <a:stCxn id="19" idx="0"/>
              <a:endCxn id="19" idx="0"/>
            </p:cNvCxnSpPr>
            <p:nvPr/>
          </p:nvCxnSpPr>
          <p:spPr>
            <a:xfrm>
              <a:off x="7903026" y="5114389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ángulo 17">
              <a:extLst>
                <a:ext uri="{FF2B5EF4-FFF2-40B4-BE49-F238E27FC236}">
                  <a16:creationId xmlns:a16="http://schemas.microsoft.com/office/drawing/2014/main" id="{83C8794B-907F-B041-8FD1-2FEBFE7A6BF4}"/>
                </a:ext>
              </a:extLst>
            </p:cNvPr>
            <p:cNvSpPr/>
            <p:nvPr/>
          </p:nvSpPr>
          <p:spPr>
            <a:xfrm rot="5400000">
              <a:off x="7795713" y="5082344"/>
              <a:ext cx="183855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Rectángulo 18">
              <a:extLst>
                <a:ext uri="{FF2B5EF4-FFF2-40B4-BE49-F238E27FC236}">
                  <a16:creationId xmlns:a16="http://schemas.microsoft.com/office/drawing/2014/main" id="{4A4D72BB-FE64-0E40-87A6-9D707568F813}"/>
                </a:ext>
              </a:extLst>
            </p:cNvPr>
            <p:cNvSpPr/>
            <p:nvPr/>
          </p:nvSpPr>
          <p:spPr>
            <a:xfrm rot="5400000">
              <a:off x="582113" y="5056944"/>
              <a:ext cx="183855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Rectángulo 19">
              <a:extLst>
                <a:ext uri="{FF2B5EF4-FFF2-40B4-BE49-F238E27FC236}">
                  <a16:creationId xmlns:a16="http://schemas.microsoft.com/office/drawing/2014/main" id="{7E66F9D8-1781-0B46-9AD3-3974A495A5B1}"/>
                </a:ext>
              </a:extLst>
            </p:cNvPr>
            <p:cNvSpPr/>
            <p:nvPr/>
          </p:nvSpPr>
          <p:spPr>
            <a:xfrm>
              <a:off x="8020155" y="2465220"/>
              <a:ext cx="183855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CuadroTexto 20">
              <a:extLst>
                <a:ext uri="{FF2B5EF4-FFF2-40B4-BE49-F238E27FC236}">
                  <a16:creationId xmlns:a16="http://schemas.microsoft.com/office/drawing/2014/main" id="{B7B5CE62-910B-5D46-988D-99FAF7E8AD21}"/>
                </a:ext>
              </a:extLst>
            </p:cNvPr>
            <p:cNvSpPr txBox="1"/>
            <p:nvPr/>
          </p:nvSpPr>
          <p:spPr>
            <a:xfrm>
              <a:off x="441829" y="446805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/>
                <a:t>35</a:t>
              </a:r>
            </a:p>
          </p:txBody>
        </p:sp>
        <p:sp>
          <p:nvSpPr>
            <p:cNvPr id="15" name="CuadroTexto 21">
              <a:extLst>
                <a:ext uri="{FF2B5EF4-FFF2-40B4-BE49-F238E27FC236}">
                  <a16:creationId xmlns:a16="http://schemas.microsoft.com/office/drawing/2014/main" id="{1CDEFCC5-75EA-7A4D-9650-C887BA6AFAA3}"/>
                </a:ext>
              </a:extLst>
            </p:cNvPr>
            <p:cNvSpPr txBox="1"/>
            <p:nvPr/>
          </p:nvSpPr>
          <p:spPr>
            <a:xfrm>
              <a:off x="7631704" y="1927161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/>
                <a:t>710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09F7022-8DD9-AF70-7AD4-93DFADA635D4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9808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nl-BE" dirty="0">
                <a:solidFill>
                  <a:srgbClr val="000000"/>
                </a:solidFill>
              </a:rPr>
              <a:t>Corine Land Cover - </a:t>
            </a:r>
            <a:r>
              <a:rPr lang="nl-BE" dirty="0" err="1">
                <a:solidFill>
                  <a:srgbClr val="000000"/>
                </a:solidFill>
              </a:rPr>
              <a:t>main</a:t>
            </a:r>
            <a:r>
              <a:rPr lang="nl-BE" dirty="0">
                <a:solidFill>
                  <a:srgbClr val="000000"/>
                </a:solidFill>
              </a:rPr>
              <a:t> classes</a:t>
            </a:r>
            <a:br>
              <a:rPr lang="nl-BE" sz="2800" b="1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pic>
        <p:nvPicPr>
          <p:cNvPr id="101" name="Google Shape;10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175" y="1201575"/>
            <a:ext cx="6697662" cy="32464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1D0E52-140F-7656-F85C-D5BE7A3EC46F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reece — European Environment Agency">
            <a:extLst>
              <a:ext uri="{FF2B5EF4-FFF2-40B4-BE49-F238E27FC236}">
                <a16:creationId xmlns:a16="http://schemas.microsoft.com/office/drawing/2014/main" id="{9F1810A6-9521-B411-143B-CE14D10C3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587" y="0"/>
            <a:ext cx="59674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BBB0BF-F2EA-9FF4-735E-0F34EDE1CF0D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4F1BA58-4136-7279-5554-02BDEBD35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50"/>
          <a:stretch/>
        </p:blipFill>
        <p:spPr bwMode="auto">
          <a:xfrm>
            <a:off x="335280" y="455294"/>
            <a:ext cx="2895600" cy="390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7CF5BFF-28CD-84D4-7DAB-208576334D48}"/>
              </a:ext>
            </a:extLst>
          </p:cNvPr>
          <p:cNvGrpSpPr/>
          <p:nvPr/>
        </p:nvGrpSpPr>
        <p:grpSpPr>
          <a:xfrm>
            <a:off x="2576285" y="1741377"/>
            <a:ext cx="4150928" cy="3405848"/>
            <a:chOff x="2576285" y="1741377"/>
            <a:chExt cx="4150928" cy="340584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E0BE8E0-FB57-84DD-8A61-69FB59F59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3389" y="1741377"/>
              <a:ext cx="493824" cy="49382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5B754D3-1712-4CFC-2ABD-1DD72B6D5B0E}"/>
                </a:ext>
              </a:extLst>
            </p:cNvPr>
            <p:cNvCxnSpPr>
              <a:cxnSpLocks/>
              <a:stCxn id="7" idx="2"/>
              <a:endCxn id="5" idx="0"/>
            </p:cNvCxnSpPr>
            <p:nvPr/>
          </p:nvCxnSpPr>
          <p:spPr>
            <a:xfrm flipH="1">
              <a:off x="3710282" y="1988289"/>
              <a:ext cx="2523107" cy="91456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B660F63-EB75-1158-3F94-62C7FB7D6CC2}"/>
                </a:ext>
              </a:extLst>
            </p:cNvPr>
            <p:cNvCxnSpPr>
              <a:cxnSpLocks/>
              <a:stCxn id="7" idx="4"/>
              <a:endCxn id="5" idx="3"/>
            </p:cNvCxnSpPr>
            <p:nvPr/>
          </p:nvCxnSpPr>
          <p:spPr>
            <a:xfrm flipH="1">
              <a:off x="4844278" y="2235201"/>
              <a:ext cx="1636023" cy="178984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EDF4B8-5B73-1013-37BA-4D1C5CE33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350" t="3625" r="8520" b="3566"/>
            <a:stretch/>
          </p:blipFill>
          <p:spPr>
            <a:xfrm>
              <a:off x="2576285" y="2902856"/>
              <a:ext cx="2267993" cy="224436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12668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1E4786-2606-76D5-E7F3-F692A4FE6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2CBB-FABB-CD92-B283-392478E1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Let’s</a:t>
            </a:r>
            <a:r>
              <a:rPr lang="nl-BE" dirty="0"/>
              <a:t> </a:t>
            </a:r>
            <a:r>
              <a:rPr lang="nl-BE" dirty="0" err="1"/>
              <a:t>try</a:t>
            </a:r>
            <a:r>
              <a:rPr lang="nl-BE" dirty="0"/>
              <a:t> fitting single-</a:t>
            </a:r>
            <a:r>
              <a:rPr lang="nl-BE" dirty="0" err="1"/>
              <a:t>season</a:t>
            </a:r>
            <a:r>
              <a:rPr lang="nl-BE" dirty="0"/>
              <a:t> </a:t>
            </a:r>
            <a:r>
              <a:rPr lang="nl-BE" dirty="0" err="1"/>
              <a:t>occupancy</a:t>
            </a:r>
            <a:r>
              <a:rPr lang="nl-BE" dirty="0"/>
              <a:t> </a:t>
            </a:r>
            <a:r>
              <a:rPr lang="nl-BE" dirty="0" err="1"/>
              <a:t>models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covariates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F1253-4242-6241-09B4-4E734BCA9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24" y="1154623"/>
            <a:ext cx="3657752" cy="283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787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BA7D-418B-1055-B6CC-D84980F4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Density-estimation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CTs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89DD9C1-CBF4-6848-51BA-E4594CE0F27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nl-BE" sz="1600" dirty="0"/>
                  <a:t>Several options: </a:t>
                </a:r>
                <a:r>
                  <a:rPr lang="nl-BE" sz="1600" dirty="0" err="1"/>
                  <a:t>distance</a:t>
                </a:r>
                <a:r>
                  <a:rPr lang="nl-BE" sz="1600" dirty="0"/>
                  <a:t> sampling, </a:t>
                </a:r>
                <a:r>
                  <a:rPr lang="nl-BE" sz="1600" dirty="0" err="1"/>
                  <a:t>spatial</a:t>
                </a:r>
                <a:r>
                  <a:rPr lang="nl-BE" sz="1600" dirty="0"/>
                  <a:t> </a:t>
                </a:r>
                <a:r>
                  <a:rPr lang="nl-BE" sz="1600" dirty="0" err="1"/>
                  <a:t>capture-recapture</a:t>
                </a:r>
                <a:r>
                  <a:rPr lang="nl-BE" sz="1600" dirty="0"/>
                  <a:t>, random </a:t>
                </a:r>
                <a:r>
                  <a:rPr lang="nl-BE" sz="1600" dirty="0" err="1"/>
                  <a:t>encounter</a:t>
                </a:r>
                <a:r>
                  <a:rPr lang="nl-BE" sz="1600" dirty="0"/>
                  <a:t> model (REM), random </a:t>
                </a:r>
                <a:r>
                  <a:rPr lang="nl-BE" sz="1600" dirty="0" err="1"/>
                  <a:t>ecounter</a:t>
                </a:r>
                <a:r>
                  <a:rPr lang="nl-BE" sz="1600" dirty="0"/>
                  <a:t> </a:t>
                </a:r>
                <a:r>
                  <a:rPr lang="nl-BE" sz="1600" dirty="0" err="1"/>
                  <a:t>and</a:t>
                </a:r>
                <a:r>
                  <a:rPr lang="nl-BE" sz="1600" dirty="0"/>
                  <a:t> </a:t>
                </a:r>
                <a:r>
                  <a:rPr lang="nl-BE" sz="1600" dirty="0" err="1"/>
                  <a:t>staying</a:t>
                </a:r>
                <a:r>
                  <a:rPr lang="nl-BE" sz="1600" dirty="0"/>
                  <a:t> time model, etc.</a:t>
                </a:r>
              </a:p>
              <a:p>
                <a:endParaRPr lang="nl-BE" sz="1600" dirty="0"/>
              </a:p>
              <a:p>
                <a:r>
                  <a:rPr lang="nl-BE" sz="1600" dirty="0"/>
                  <a:t>REM a </a:t>
                </a:r>
                <a:r>
                  <a:rPr lang="nl-BE" sz="1600" dirty="0" err="1"/>
                  <a:t>widely</a:t>
                </a:r>
                <a:r>
                  <a:rPr lang="nl-BE" sz="1600" dirty="0"/>
                  <a:t> </a:t>
                </a:r>
                <a:r>
                  <a:rPr lang="nl-BE" sz="1600" dirty="0" err="1"/>
                  <a:t>used</a:t>
                </a:r>
                <a:r>
                  <a:rPr lang="nl-BE" sz="1600" dirty="0"/>
                  <a:t> approach </a:t>
                </a:r>
                <a:r>
                  <a:rPr lang="nl-BE" sz="1600" dirty="0" err="1"/>
                  <a:t>for</a:t>
                </a:r>
                <a:r>
                  <a:rPr lang="nl-BE" sz="1600" dirty="0"/>
                  <a:t> </a:t>
                </a:r>
                <a:r>
                  <a:rPr lang="nl-BE" sz="1600" dirty="0" err="1"/>
                  <a:t>unmarked</a:t>
                </a:r>
                <a:r>
                  <a:rPr lang="nl-BE" sz="1600" dirty="0"/>
                  <a:t> species:</a:t>
                </a:r>
              </a:p>
              <a:p>
                <a:endParaRPr lang="nl-BE" sz="16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1333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nl-BE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nl-BE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nl-BE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nl-B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f>
                        <m:fPr>
                          <m:ctrlPr>
                            <a:rPr lang="nl-B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nl-B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nl-B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∙</m:t>
                          </m:r>
                          <m:r>
                            <a:rPr lang="nl-B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nl-B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∙(2+</m:t>
                          </m:r>
                          <m:r>
                            <a:rPr lang="nl-B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nl-B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133350" indent="0">
                  <a:buNone/>
                </a:pPr>
                <a:r>
                  <a:rPr lang="en-GB" dirty="0"/>
                  <a:t>with:</a:t>
                </a:r>
              </a:p>
              <a:p>
                <a:pPr marL="133350" indent="0">
                  <a:buNone/>
                </a:pPr>
                <a:r>
                  <a:rPr lang="en-GB" dirty="0"/>
                  <a:t>Trapping rate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nl-BE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GB" dirty="0"/>
                  <a:t>, </a:t>
                </a:r>
              </a:p>
              <a:p>
                <a:pPr marL="133350" indent="0">
                  <a:buNone/>
                </a:pPr>
                <a:r>
                  <a:rPr lang="en-GB" dirty="0"/>
                  <a:t>movement speed </a:t>
                </a:r>
                <a14:m>
                  <m:oMath xmlns:m="http://schemas.openxmlformats.org/officeDocument/2006/math">
                    <m:r>
                      <a:rPr lang="nl-BE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dirty="0"/>
                  <a:t>, </a:t>
                </a:r>
              </a:p>
              <a:p>
                <a:pPr marL="133350" indent="0">
                  <a:buNone/>
                </a:pPr>
                <a:r>
                  <a:rPr lang="en-GB" dirty="0"/>
                  <a:t>effective detection angle </a:t>
                </a:r>
                <a14:m>
                  <m:oMath xmlns:m="http://schemas.openxmlformats.org/officeDocument/2006/math">
                    <m:r>
                      <a:rPr lang="nl-BE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, </a:t>
                </a:r>
              </a:p>
              <a:p>
                <a:pPr marL="133350" indent="0">
                  <a:buNone/>
                </a:pPr>
                <a:r>
                  <a:rPr lang="en-GB" dirty="0"/>
                  <a:t>effective detection distance </a:t>
                </a:r>
                <a14:m>
                  <m:oMath xmlns:m="http://schemas.openxmlformats.org/officeDocument/2006/math">
                    <m:r>
                      <a:rPr lang="nl-BE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89DD9C1-CBF4-6848-51BA-E4594CE0F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439" b="-148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fbeelding 16">
            <a:extLst>
              <a:ext uri="{FF2B5EF4-FFF2-40B4-BE49-F238E27FC236}">
                <a16:creationId xmlns:a16="http://schemas.microsoft.com/office/drawing/2014/main" id="{B688D998-7F52-6FA5-1CCB-22B305F563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8" t="47785" b="9194"/>
          <a:stretch/>
        </p:blipFill>
        <p:spPr>
          <a:xfrm>
            <a:off x="4133171" y="3283286"/>
            <a:ext cx="5010829" cy="17639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2E2634-C4B4-198A-AD8B-AC6D1C746582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12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3FD76-FEFC-9F60-D195-A1C5309A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REM - </a:t>
            </a:r>
            <a:r>
              <a:rPr lang="nl-BE" dirty="0" err="1"/>
              <a:t>assumptions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D2EAB-D973-C8B2-0040-D1735642D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9615EB-A78A-1FAC-E650-63BEB8A5A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709365"/>
              </p:ext>
            </p:extLst>
          </p:nvPr>
        </p:nvGraphicFramePr>
        <p:xfrm>
          <a:off x="2247873" y="1426735"/>
          <a:ext cx="4648254" cy="2773329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673518">
                  <a:extLst>
                    <a:ext uri="{9D8B030D-6E8A-4147-A177-3AD203B41FA5}">
                      <a16:colId xmlns:a16="http://schemas.microsoft.com/office/drawing/2014/main" val="3498419973"/>
                    </a:ext>
                  </a:extLst>
                </a:gridCol>
                <a:gridCol w="1974736">
                  <a:extLst>
                    <a:ext uri="{9D8B030D-6E8A-4147-A177-3AD203B41FA5}">
                      <a16:colId xmlns:a16="http://schemas.microsoft.com/office/drawing/2014/main" val="217079943"/>
                    </a:ext>
                  </a:extLst>
                </a:gridCol>
              </a:tblGrid>
              <a:tr h="482294">
                <a:tc>
                  <a:txBody>
                    <a:bodyPr/>
                    <a:lstStyle/>
                    <a:p>
                      <a:pPr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Assumption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</a:t>
                      </a:r>
                      <a:r>
                        <a:rPr lang="nl-BE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Encounter</a:t>
                      </a: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Model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2173279"/>
                  </a:ext>
                </a:extLst>
              </a:tr>
              <a:tr h="659447">
                <a:tc>
                  <a:txBody>
                    <a:bodyPr/>
                    <a:lstStyle/>
                    <a:p>
                      <a:pPr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CT placement </a:t>
                      </a:r>
                      <a:r>
                        <a:rPr lang="nl-BE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relative</a:t>
                      </a: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nl-BE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</a:t>
                      </a: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nl-BE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animal</a:t>
                      </a: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nl-BE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movement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6162463"/>
                  </a:ext>
                </a:extLst>
              </a:tr>
              <a:tr h="482294">
                <a:tc>
                  <a:txBody>
                    <a:bodyPr/>
                    <a:lstStyle/>
                    <a:p>
                      <a:pPr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Detections</a:t>
                      </a: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are independent of </a:t>
                      </a:r>
                      <a:r>
                        <a:rPr lang="nl-BE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each</a:t>
                      </a: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nl-BE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other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6657133"/>
                  </a:ext>
                </a:extLst>
              </a:tr>
              <a:tr h="482294">
                <a:tc>
                  <a:txBody>
                    <a:bodyPr/>
                    <a:lstStyle/>
                    <a:p>
                      <a:pPr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Certain</a:t>
                      </a: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nl-BE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detection</a:t>
                      </a: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at 0 </a:t>
                      </a:r>
                      <a:r>
                        <a:rPr lang="nl-BE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distance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75865333"/>
                  </a:ext>
                </a:extLst>
              </a:tr>
              <a:tr h="667000">
                <a:tc>
                  <a:txBody>
                    <a:bodyPr/>
                    <a:lstStyle/>
                    <a:p>
                      <a:pPr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Closed </a:t>
                      </a:r>
                      <a:r>
                        <a:rPr lang="nl-BE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population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900"/>
                        </a:spcAft>
                        <a:tabLst>
                          <a:tab pos="2340610" algn="l"/>
                        </a:tabLst>
                      </a:pPr>
                      <a:r>
                        <a:rPr lang="nl-BE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17723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3108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F89E-1572-1B07-F21E-0AF0F7B4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Density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BE91D-F2D3-B9D6-2D12-B984E0D27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5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DCE3D-DB07-7845-299C-418D7E209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319" y="1027252"/>
            <a:ext cx="5487362" cy="41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830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1B3850-B841-6271-050D-8BF70EBD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0FB95-ED1D-0BF7-4AE8-B9B7CFC72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Let’s</a:t>
            </a:r>
            <a:r>
              <a:rPr lang="nl-BE" dirty="0"/>
              <a:t> </a:t>
            </a:r>
            <a:r>
              <a:rPr lang="nl-BE" dirty="0" err="1"/>
              <a:t>try</a:t>
            </a:r>
            <a:r>
              <a:rPr lang="nl-BE" dirty="0"/>
              <a:t> fitting </a:t>
            </a:r>
            <a:r>
              <a:rPr lang="nl-BE" dirty="0" err="1"/>
              <a:t>the</a:t>
            </a:r>
            <a:r>
              <a:rPr lang="nl-BE" dirty="0"/>
              <a:t> Random </a:t>
            </a:r>
            <a:r>
              <a:rPr lang="nl-BE" dirty="0" err="1"/>
              <a:t>Encounter</a:t>
            </a:r>
            <a:r>
              <a:rPr lang="nl-BE" dirty="0"/>
              <a:t> Model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8F556-0EF9-23F1-2F77-2EB5A4BF9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24" y="1154623"/>
            <a:ext cx="3657752" cy="283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610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316FC6-A69A-03DC-2A88-D490E2AE58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Questions</a:t>
            </a:r>
            <a:r>
              <a:rPr lang="nl-BE" dirty="0"/>
              <a:t>?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8848B2B-98BC-A446-1DCE-992619F747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2153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37CBA2-7337-1BE7-7B89-51EE16AC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References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DC0F90-B65F-76F2-B1D5-C637F0B92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 b="0" i="0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Bubnicki</a:t>
            </a:r>
            <a:r>
              <a:rPr lang="en-GB" sz="14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J.W., Norton, B., </a:t>
            </a:r>
            <a:r>
              <a:rPr lang="en-GB" sz="1400" b="0" i="0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Baskauf</a:t>
            </a:r>
            <a:r>
              <a:rPr lang="en-GB" sz="14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S.J., Bruce, T., </a:t>
            </a:r>
            <a:r>
              <a:rPr lang="en-GB" sz="1400" b="0" i="0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Cagnacci</a:t>
            </a:r>
            <a:r>
              <a:rPr lang="en-GB" sz="14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F., </a:t>
            </a:r>
            <a:r>
              <a:rPr lang="en-GB" sz="1400" b="0" i="0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Casaer</a:t>
            </a:r>
            <a:r>
              <a:rPr lang="en-GB" sz="14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J., </a:t>
            </a:r>
            <a:r>
              <a:rPr lang="en-GB" sz="1400" b="0" i="0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Churski</a:t>
            </a:r>
            <a:r>
              <a:rPr lang="en-GB" sz="14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M., </a:t>
            </a:r>
            <a:r>
              <a:rPr lang="en-GB" sz="1400" b="0" i="0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Cromsigt</a:t>
            </a:r>
            <a:r>
              <a:rPr lang="en-GB" sz="14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J.P.G.M., Farra, S.D., </a:t>
            </a:r>
            <a:r>
              <a:rPr lang="en-GB" sz="1400" b="0" i="0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Fiderer</a:t>
            </a:r>
            <a:r>
              <a:rPr lang="en-GB" sz="14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C., Forrester, T.D., Hendry, H., Heurich, M., </a:t>
            </a:r>
            <a:r>
              <a:rPr lang="en-GB" sz="1400" b="0" i="0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Hofmeester</a:t>
            </a:r>
            <a:r>
              <a:rPr lang="en-GB" sz="14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T.R., Jansen, P.A., Kays, R., </a:t>
            </a:r>
            <a:r>
              <a:rPr lang="en-GB" sz="1400" b="0" i="0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Kuijper</a:t>
            </a:r>
            <a:r>
              <a:rPr lang="en-GB" sz="14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D.P.J., </a:t>
            </a:r>
            <a:r>
              <a:rPr lang="en-GB" sz="1400" b="0" i="0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Liefting</a:t>
            </a:r>
            <a:r>
              <a:rPr lang="en-GB" sz="14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Y., Linnell, J.D.C., Luskin, M.S., Mann, C., Milotic, T., Newman, P., </a:t>
            </a:r>
            <a:r>
              <a:rPr lang="en-GB" sz="1400" b="0" i="0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Niedballa</a:t>
            </a:r>
            <a:r>
              <a:rPr lang="en-GB" sz="14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J., </a:t>
            </a:r>
            <a:r>
              <a:rPr lang="en-GB" sz="1400" b="0" i="0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Oldoni</a:t>
            </a:r>
            <a:r>
              <a:rPr lang="en-GB" sz="14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D., </a:t>
            </a:r>
            <a:r>
              <a:rPr lang="en-GB" sz="1400" b="0" i="0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Ossi</a:t>
            </a:r>
            <a:r>
              <a:rPr lang="en-GB" sz="14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F., Robertson, T., </a:t>
            </a:r>
            <a:r>
              <a:rPr lang="en-GB" sz="1400" b="0" i="0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Rovero</a:t>
            </a:r>
            <a:r>
              <a:rPr lang="en-GB" sz="14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F., </a:t>
            </a:r>
            <a:r>
              <a:rPr lang="en-GB" sz="1400" b="0" i="0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Rowcliffe</a:t>
            </a:r>
            <a:r>
              <a:rPr lang="en-GB" sz="14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M., </a:t>
            </a:r>
            <a:r>
              <a:rPr lang="en-GB" sz="1400" b="0" i="0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Seidenari</a:t>
            </a:r>
            <a:r>
              <a:rPr lang="en-GB" sz="14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L., </a:t>
            </a:r>
            <a:r>
              <a:rPr lang="en-GB" sz="1400" b="0" i="0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Stachowicz</a:t>
            </a:r>
            <a:r>
              <a:rPr lang="en-GB" sz="14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I., Stowell, D., Tobler, M.W., Wieczorek, J., Zimmermann, F. and </a:t>
            </a:r>
            <a:r>
              <a:rPr lang="en-GB" sz="1400" b="0" i="0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Desmet</a:t>
            </a:r>
            <a:r>
              <a:rPr lang="en-GB" sz="14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P. (2024). </a:t>
            </a:r>
            <a:r>
              <a:rPr lang="en-GB" sz="1400" b="0" i="0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Camtrap</a:t>
            </a:r>
            <a:r>
              <a:rPr lang="en-GB" sz="14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DP: an open standard for the FAIR exchange and archiving of camera trap data. </a:t>
            </a:r>
            <a:r>
              <a:rPr lang="en-GB" sz="1400" b="0" i="1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Remote Sens </a:t>
            </a:r>
            <a:r>
              <a:rPr lang="en-GB" sz="1400" b="0" i="1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Ecol</a:t>
            </a:r>
            <a:r>
              <a:rPr lang="en-GB" sz="1400" b="0" i="1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400" b="0" i="1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Conserv</a:t>
            </a:r>
            <a:r>
              <a:rPr lang="en-GB" sz="14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10: </a:t>
            </a:r>
            <a:r>
              <a:rPr lang="en-GB" sz="14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283-295. </a:t>
            </a:r>
            <a:r>
              <a:rPr lang="en-GB" sz="1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DOI 10.1002/rse2.374.</a:t>
            </a:r>
          </a:p>
          <a:p>
            <a:pPr marL="133350" indent="0">
              <a:buNone/>
            </a:pPr>
            <a:endParaRPr lang="en-GB" sz="1400" dirty="0">
              <a:solidFill>
                <a:srgbClr val="004F9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Delisle ZJ, Flaherty EA, </a:t>
            </a:r>
            <a:r>
              <a:rPr lang="en-US" sz="1400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Nobbe</a:t>
            </a:r>
            <a:r>
              <a:rPr lang="en-US" sz="14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MR, </a:t>
            </a:r>
            <a:r>
              <a:rPr lang="en-US" sz="1400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Wzientek</a:t>
            </a:r>
            <a:r>
              <a:rPr lang="en-US" sz="14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CM, and Swihart RK. (2021). Next-Generation Camera Trapping: Systematic Review of Historic Trends Suggests Keys to Expanded Research Applications in Ecology and Conservation. </a:t>
            </a:r>
            <a:r>
              <a:rPr lang="en-US" sz="1400" i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Frontiers in Ecology and Evolution</a:t>
            </a:r>
            <a:r>
              <a:rPr lang="en-US" sz="14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9. DOI 10.3389/fevo.2021.617996.</a:t>
            </a:r>
          </a:p>
          <a:p>
            <a:pPr marL="133350" indent="0">
              <a:buNone/>
            </a:pPr>
            <a:endParaRPr lang="en-GB" sz="14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33350" indent="0">
              <a:buNone/>
            </a:pPr>
            <a:endParaRPr lang="en-GB" sz="1400" b="0" i="0" u="none" strike="noStrike" dirty="0">
              <a:solidFill>
                <a:srgbClr val="004F9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3350" indent="0">
              <a:buNone/>
            </a:pPr>
            <a:endParaRPr lang="en-GB" sz="1400" dirty="0">
              <a:solidFill>
                <a:srgbClr val="004F9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3350" indent="0">
              <a:buNone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6444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EBBE5-FE47-9D4E-4142-B85DCE23A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39A346-E40D-E358-7061-636BEF2E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References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95DA1-D93F-6AF5-09C5-0D2749A8A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Dénes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FV, Silveira LF, and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Beissinger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SR. (2015). Estimating abundance of unmarked animal populations: accounting for imperfect detection and other sources of zero inflation.</a:t>
            </a:r>
            <a:r>
              <a:rPr lang="en-US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Methods in Ecology and Evolution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6:543-556. DOI 10.1111/2041-210x.12333.</a:t>
            </a:r>
            <a:endParaRPr lang="en-GB" sz="1400" kern="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400" b="0" i="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4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Guillera‐Arroita</a:t>
            </a:r>
            <a:r>
              <a:rPr lang="en-GB" sz="14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G. (2017). Modelling of species distributions, range dynamics and communities under imperfect detection: advances, challenges and opportunities. </a:t>
            </a:r>
            <a:r>
              <a:rPr lang="en-GB" sz="14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Ecography</a:t>
            </a:r>
            <a:r>
              <a:rPr lang="en-GB" sz="14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40(2), 281-295. DOI 10.1111/ecog.02445.</a:t>
            </a:r>
          </a:p>
          <a:p>
            <a:endParaRPr lang="en-GB" sz="1400" dirty="0">
              <a:solidFill>
                <a:srgbClr val="004F9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400" b="0" i="0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Hofmeester</a:t>
            </a:r>
            <a:r>
              <a:rPr lang="en-GB" sz="14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TR, </a:t>
            </a:r>
            <a:r>
              <a:rPr lang="en-GB" sz="1400" b="0" i="0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Cromsigt</a:t>
            </a:r>
            <a:r>
              <a:rPr lang="en-GB" sz="14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JPGM, </a:t>
            </a:r>
            <a:r>
              <a:rPr lang="en-GB" sz="1400" b="0" i="0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Odden</a:t>
            </a:r>
            <a:r>
              <a:rPr lang="en-GB" sz="14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J, </a:t>
            </a:r>
            <a:r>
              <a:rPr lang="en-GB" sz="1400" b="0" i="0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Andrén</a:t>
            </a:r>
            <a:r>
              <a:rPr lang="en-GB" sz="14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H, </a:t>
            </a:r>
            <a:r>
              <a:rPr lang="en-GB" sz="1400" b="0" i="0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Kindberg</a:t>
            </a:r>
            <a:r>
              <a:rPr lang="en-GB" sz="14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J, Linnell JDC. (2019). Framing pictures: A conceptual framework to identify and correct for biases in detection probability of camera traps enabling multi-species comparison. </a:t>
            </a:r>
            <a:r>
              <a:rPr lang="en-GB" sz="1400" b="0" i="1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Ecol</a:t>
            </a:r>
            <a:r>
              <a:rPr lang="en-GB" sz="1400" b="0" i="1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400" b="0" i="1" dirty="0" err="1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Evol</a:t>
            </a:r>
            <a:r>
              <a:rPr lang="en-GB" sz="14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 9: 2320–2336. </a:t>
            </a:r>
            <a:r>
              <a:rPr lang="en-GB" sz="1400" b="0" dirty="0">
                <a:solidFill>
                  <a:srgbClr val="1C1D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DOI </a:t>
            </a:r>
            <a:r>
              <a:rPr lang="en-GB" sz="140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10.1002/ece3.4878.</a:t>
            </a:r>
          </a:p>
          <a:p>
            <a:endParaRPr lang="en-GB" sz="140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3350" indent="0">
              <a:buNone/>
            </a:pPr>
            <a:endParaRPr lang="en-GB" sz="14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33350" indent="0">
              <a:buNone/>
            </a:pPr>
            <a:endParaRPr lang="en-GB" sz="1400" b="0" i="0" u="none" strike="noStrike" dirty="0">
              <a:solidFill>
                <a:srgbClr val="004F9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3350" indent="0">
              <a:buNone/>
            </a:pPr>
            <a:endParaRPr lang="en-GB" sz="1400" dirty="0">
              <a:solidFill>
                <a:srgbClr val="004F9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3350" indent="0">
              <a:buNone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916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925C5-F8B0-C502-6870-E57125DC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have </a:t>
            </a:r>
            <a:r>
              <a:rPr lang="nl-BE" dirty="0" err="1"/>
              <a:t>CTs</a:t>
            </a:r>
            <a:r>
              <a:rPr lang="nl-BE" dirty="0"/>
              <a:t> been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80D6D-B162-C7E0-821D-06DA34634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Initially</a:t>
            </a:r>
            <a:r>
              <a:rPr lang="nl-BE" dirty="0"/>
              <a:t>, focus on:</a:t>
            </a:r>
          </a:p>
          <a:p>
            <a:pPr lvl="1"/>
            <a:r>
              <a:rPr lang="nl-BE" dirty="0"/>
              <a:t>Nesting </a:t>
            </a:r>
            <a:r>
              <a:rPr lang="nl-BE" dirty="0" err="1"/>
              <a:t>behaviour</a:t>
            </a:r>
            <a:r>
              <a:rPr lang="nl-BE" dirty="0"/>
              <a:t> of </a:t>
            </a:r>
            <a:r>
              <a:rPr lang="nl-BE" dirty="0" err="1"/>
              <a:t>birds</a:t>
            </a:r>
            <a:endParaRPr lang="nl-BE" dirty="0"/>
          </a:p>
          <a:p>
            <a:pPr lvl="1"/>
            <a:r>
              <a:rPr lang="nl-BE" dirty="0"/>
              <a:t>Nest </a:t>
            </a:r>
            <a:r>
              <a:rPr lang="nl-BE" dirty="0" err="1"/>
              <a:t>predation</a:t>
            </a:r>
            <a:endParaRPr lang="nl-BE" dirty="0"/>
          </a:p>
          <a:p>
            <a:pPr lvl="1"/>
            <a:endParaRPr lang="nl-BE" dirty="0"/>
          </a:p>
          <a:p>
            <a:r>
              <a:rPr lang="nl-BE" dirty="0" err="1"/>
              <a:t>Currently</a:t>
            </a:r>
            <a:r>
              <a:rPr lang="nl-BE" dirty="0"/>
              <a:t>, focus on:</a:t>
            </a:r>
          </a:p>
          <a:p>
            <a:pPr lvl="1"/>
            <a:r>
              <a:rPr lang="nl-BE" dirty="0" err="1"/>
              <a:t>Animal</a:t>
            </a:r>
            <a:r>
              <a:rPr lang="nl-BE" dirty="0"/>
              <a:t> </a:t>
            </a:r>
            <a:r>
              <a:rPr lang="nl-BE" dirty="0" err="1"/>
              <a:t>behaviour</a:t>
            </a:r>
            <a:endParaRPr lang="nl-BE" dirty="0"/>
          </a:p>
          <a:p>
            <a:pPr lvl="1"/>
            <a:r>
              <a:rPr lang="nl-BE" dirty="0"/>
              <a:t>Absence/ </a:t>
            </a:r>
            <a:r>
              <a:rPr lang="nl-BE" dirty="0" err="1"/>
              <a:t>presence</a:t>
            </a:r>
            <a:endParaRPr lang="nl-BE" dirty="0"/>
          </a:p>
          <a:p>
            <a:pPr lvl="1"/>
            <a:r>
              <a:rPr lang="nl-BE" dirty="0" err="1"/>
              <a:t>Popultion</a:t>
            </a:r>
            <a:r>
              <a:rPr lang="nl-BE" dirty="0"/>
              <a:t> parameters: </a:t>
            </a:r>
            <a:r>
              <a:rPr lang="nl-BE" dirty="0" err="1"/>
              <a:t>abundance</a:t>
            </a:r>
            <a:r>
              <a:rPr lang="nl-BE" dirty="0"/>
              <a:t>, </a:t>
            </a:r>
            <a:r>
              <a:rPr lang="nl-BE" dirty="0" err="1"/>
              <a:t>density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F74DBA-64A5-0AC9-2600-348C01D80290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2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97BA3-49FD-755A-B2CA-20CC4D10C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769DE6-C82A-8947-A0A2-D82616B3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References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0AD7C9-CE3A-9522-4509-EEFBDFE3B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Rozylowicz</a:t>
            </a:r>
            <a:r>
              <a:rPr lang="en-US" sz="14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L, Popescu VD, </a:t>
            </a:r>
            <a:r>
              <a:rPr lang="en-US" sz="1400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Manolache</a:t>
            </a:r>
            <a:r>
              <a:rPr lang="en-US" sz="14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S, Nita A, Gradinaru SR, </a:t>
            </a:r>
            <a:r>
              <a:rPr lang="en-US" sz="1400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Mirea</a:t>
            </a:r>
            <a:r>
              <a:rPr lang="en-US" sz="14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MD, and </a:t>
            </a:r>
            <a:r>
              <a:rPr lang="en-US" sz="1400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Bancila</a:t>
            </a:r>
            <a:r>
              <a:rPr lang="en-US" sz="14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RI. (2024). Occupancy and N-mixture modeling applications in ecology: A bibliometric analysis.</a:t>
            </a:r>
            <a:r>
              <a:rPr lang="en-US" sz="1400" i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Global Ecology and Conservation</a:t>
            </a:r>
            <a:r>
              <a:rPr lang="en-US" sz="14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50:e02838. DOI 10.1016/j.gecco.2024.e02838.</a:t>
            </a:r>
            <a:endParaRPr lang="en-GB" sz="14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33350" indent="0">
              <a:buNone/>
            </a:pPr>
            <a:endParaRPr lang="en-US" sz="14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Wearn</a:t>
            </a:r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Oliver &amp; Glover-</a:t>
            </a:r>
            <a:r>
              <a:rPr lang="en-GB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Kapfer</a:t>
            </a:r>
            <a:r>
              <a: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Paul. (2017). Camera-trapping for conservation: a guide to best-practices. 10.13140/RG.2.2.23409.17767. </a:t>
            </a:r>
          </a:p>
          <a:p>
            <a:endParaRPr lang="en-GB" sz="140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3350" indent="0">
              <a:buNone/>
            </a:pPr>
            <a:endParaRPr lang="en-GB" sz="14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33350" indent="0">
              <a:buNone/>
            </a:pPr>
            <a:endParaRPr lang="en-GB" sz="1400" b="0" i="0" u="none" strike="noStrike" dirty="0">
              <a:solidFill>
                <a:srgbClr val="004F9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3350" indent="0">
              <a:buNone/>
            </a:pPr>
            <a:endParaRPr lang="en-GB" sz="1400" dirty="0">
              <a:solidFill>
                <a:srgbClr val="004F9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3350" indent="0">
              <a:buNone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6701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10E6D-C41A-5123-B8A7-E476A52D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Suggested</a:t>
            </a:r>
            <a:r>
              <a:rPr lang="nl-BE" dirty="0"/>
              <a:t> reading</a:t>
            </a:r>
            <a:endParaRPr lang="en-GB" dirty="0"/>
          </a:p>
        </p:txBody>
      </p:sp>
      <p:pic>
        <p:nvPicPr>
          <p:cNvPr id="1028" name="Picture 4" descr="Occupancy Estimation and Modeling: Inferring Patterns and Dynamics of  Species Occurrence by Mackenzie, D.i.; Nichols, J.d.; Royle, J.a.; Pollock,  K.h.; Bailey, L.l.; Hines, J.e.">
            <a:extLst>
              <a:ext uri="{FF2B5EF4-FFF2-40B4-BE49-F238E27FC236}">
                <a16:creationId xmlns:a16="http://schemas.microsoft.com/office/drawing/2014/main" id="{8F91632F-52DA-BA8B-0E74-378377E17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866" y="1139842"/>
            <a:ext cx="2296267" cy="316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pplied Hierarchical Modeling in Ecology: Analysis of distribution,  abundance and species richness in R and BUGS: Volume 1:Prelude and Static  Models ...">
            <a:extLst>
              <a:ext uri="{FF2B5EF4-FFF2-40B4-BE49-F238E27FC236}">
                <a16:creationId xmlns:a16="http://schemas.microsoft.com/office/drawing/2014/main" id="{1F73285C-1411-78D7-08CD-3F2631251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550" y="1139842"/>
            <a:ext cx="2573033" cy="316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Camera Trapping for Wildlife Research | Wildlife Services">
            <a:extLst>
              <a:ext uri="{FF2B5EF4-FFF2-40B4-BE49-F238E27FC236}">
                <a16:creationId xmlns:a16="http://schemas.microsoft.com/office/drawing/2014/main" id="{1016EC49-3EED-A493-95A2-06A9938EFB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4" name="Picture 10" descr="Camera Trapping for Wildlife Research | Wildlife Services">
            <a:extLst>
              <a:ext uri="{FF2B5EF4-FFF2-40B4-BE49-F238E27FC236}">
                <a16:creationId xmlns:a16="http://schemas.microsoft.com/office/drawing/2014/main" id="{67DFE7F9-E9A1-882F-8976-F01EC4528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9" y="1139843"/>
            <a:ext cx="3168613" cy="316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85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CD2E9-52B3-132B-B1C5-02700378A2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024" b="9906"/>
          <a:stretch/>
        </p:blipFill>
        <p:spPr>
          <a:xfrm>
            <a:off x="2000250" y="236126"/>
            <a:ext cx="6120862" cy="4839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D89B05-02A9-C156-9597-90414CB8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CT topics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85DB05-D9F8-1B85-F27A-1BEFE4C114F9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EC57E-B262-75DD-A758-18C02966AD83}"/>
              </a:ext>
            </a:extLst>
          </p:cNvPr>
          <p:cNvSpPr txBox="1"/>
          <p:nvPr/>
        </p:nvSpPr>
        <p:spPr>
          <a:xfrm>
            <a:off x="7590970" y="4818483"/>
            <a:ext cx="4586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Delisle et al. 2019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900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847BD-EA09-E822-5DCC-6C360843B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CTs</a:t>
            </a:r>
            <a:r>
              <a:rPr lang="nl-BE" dirty="0"/>
              <a:t> a </a:t>
            </a:r>
            <a:r>
              <a:rPr lang="nl-BE" dirty="0" err="1"/>
              <a:t>technique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has </a:t>
            </a:r>
            <a:r>
              <a:rPr lang="nl-BE" dirty="0" err="1"/>
              <a:t>matured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9E4C-8BD5-211E-AE5B-4C76A3B4D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000" y="1436400"/>
            <a:ext cx="4716180" cy="2754000"/>
          </a:xfrm>
        </p:spPr>
        <p:txBody>
          <a:bodyPr/>
          <a:lstStyle/>
          <a:p>
            <a:r>
              <a:rPr lang="nl-BE" dirty="0" err="1"/>
              <a:t>Diversity</a:t>
            </a:r>
            <a:r>
              <a:rPr lang="nl-BE" dirty="0"/>
              <a:t> in topics </a:t>
            </a:r>
            <a:r>
              <a:rPr lang="nl-BE" dirty="0" err="1"/>
              <a:t>reached</a:t>
            </a:r>
            <a:r>
              <a:rPr lang="nl-BE" dirty="0"/>
              <a:t> a “plateau” </a:t>
            </a:r>
            <a:r>
              <a:rPr lang="nl-BE" dirty="0" err="1"/>
              <a:t>around</a:t>
            </a:r>
            <a:r>
              <a:rPr lang="nl-BE" dirty="0"/>
              <a:t> 2010</a:t>
            </a:r>
          </a:p>
          <a:p>
            <a:pPr marL="133350" indent="0">
              <a:buNone/>
            </a:pPr>
            <a:endParaRPr lang="nl-BE" dirty="0"/>
          </a:p>
          <a:p>
            <a:r>
              <a:rPr lang="nl-BE" dirty="0" err="1"/>
              <a:t>Increasing</a:t>
            </a:r>
            <a:r>
              <a:rPr lang="nl-BE" dirty="0"/>
              <a:t> No. of species </a:t>
            </a:r>
            <a:r>
              <a:rPr lang="nl-BE" dirty="0" err="1"/>
              <a:t>being</a:t>
            </a:r>
            <a:r>
              <a:rPr lang="nl-BE" dirty="0"/>
              <a:t> </a:t>
            </a:r>
            <a:r>
              <a:rPr lang="nl-BE" dirty="0" err="1"/>
              <a:t>recorded</a:t>
            </a:r>
            <a:endParaRPr lang="nl-BE" dirty="0"/>
          </a:p>
          <a:p>
            <a:pPr marL="133350" indent="0">
              <a:buNone/>
            </a:pPr>
            <a:endParaRPr lang="nl-BE" dirty="0"/>
          </a:p>
          <a:p>
            <a:r>
              <a:rPr lang="nl-BE" dirty="0" err="1"/>
              <a:t>Mammals</a:t>
            </a:r>
            <a:r>
              <a:rPr lang="nl-BE" dirty="0"/>
              <a:t> </a:t>
            </a:r>
            <a:r>
              <a:rPr lang="nl-BE" dirty="0" err="1"/>
              <a:t>remain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dominant </a:t>
            </a:r>
            <a:r>
              <a:rPr lang="nl-BE" dirty="0" err="1"/>
              <a:t>focal</a:t>
            </a:r>
            <a:r>
              <a:rPr lang="nl-BE" dirty="0"/>
              <a:t> </a:t>
            </a:r>
            <a:r>
              <a:rPr lang="nl-BE" dirty="0" err="1"/>
              <a:t>group</a:t>
            </a:r>
            <a:endParaRPr lang="nl-BE" dirty="0"/>
          </a:p>
          <a:p>
            <a:pPr marL="133350" indent="0">
              <a:buNone/>
            </a:pPr>
            <a:endParaRPr lang="nl-BE" dirty="0"/>
          </a:p>
          <a:p>
            <a:r>
              <a:rPr lang="nl-BE" dirty="0" err="1"/>
              <a:t>Increasing</a:t>
            </a:r>
            <a:r>
              <a:rPr lang="nl-BE" dirty="0"/>
              <a:t> No. Of </a:t>
            </a:r>
            <a:r>
              <a:rPr lang="nl-BE" dirty="0" err="1"/>
              <a:t>ecoregions</a:t>
            </a:r>
            <a:r>
              <a:rPr lang="nl-BE" dirty="0"/>
              <a:t> </a:t>
            </a:r>
            <a:r>
              <a:rPr lang="nl-BE" dirty="0" err="1"/>
              <a:t>being</a:t>
            </a:r>
            <a:r>
              <a:rPr lang="nl-BE" dirty="0"/>
              <a:t> </a:t>
            </a:r>
            <a:r>
              <a:rPr lang="nl-BE" dirty="0" err="1"/>
              <a:t>surveyed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45C7B-4CB8-6AEA-3032-0F2DED8C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585" y="0"/>
            <a:ext cx="2911415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AB9515-A109-1A68-50E7-98AD3A334234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0C0145-9A1F-573D-EAE9-994729DB80F0}"/>
              </a:ext>
            </a:extLst>
          </p:cNvPr>
          <p:cNvSpPr txBox="1"/>
          <p:nvPr/>
        </p:nvSpPr>
        <p:spPr>
          <a:xfrm>
            <a:off x="417486" y="4835723"/>
            <a:ext cx="4586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Delisle et al. 2019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70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8CDB64-DBDA-84DE-B54A-779EF02DEA02}"/>
              </a:ext>
            </a:extLst>
          </p:cNvPr>
          <p:cNvSpPr/>
          <p:nvPr/>
        </p:nvSpPr>
        <p:spPr>
          <a:xfrm>
            <a:off x="493486" y="4426857"/>
            <a:ext cx="1509485" cy="623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CB171-D7C5-DFFB-86B9-4FF540976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CT </a:t>
            </a:r>
            <a:r>
              <a:rPr lang="nl-BE" dirty="0" err="1"/>
              <a:t>networks</a:t>
            </a:r>
            <a:r>
              <a:rPr lang="nl-BE" dirty="0"/>
              <a:t> </a:t>
            </a:r>
            <a:r>
              <a:rPr lang="nl-BE" dirty="0" err="1"/>
              <a:t>around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globe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323A6-A345-33E6-302E-5C7A2CDBA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33FC4-D7B6-7A26-A139-828F95A13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60" y="1186239"/>
            <a:ext cx="8282940" cy="3254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24BB06-FAAA-369C-A611-AB2A35B1D3FC}"/>
              </a:ext>
            </a:extLst>
          </p:cNvPr>
          <p:cNvSpPr txBox="1"/>
          <p:nvPr/>
        </p:nvSpPr>
        <p:spPr>
          <a:xfrm>
            <a:off x="7590970" y="4818483"/>
            <a:ext cx="4586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Delisle et al. 2019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075465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 ontwerp">
  <a:themeElements>
    <a:clrScheme name="INBO">
      <a:dk1>
        <a:srgbClr val="000000"/>
      </a:dk1>
      <a:lt1>
        <a:srgbClr val="FFFFFF"/>
      </a:lt1>
      <a:dk2>
        <a:srgbClr val="C04384"/>
      </a:dk2>
      <a:lt2>
        <a:srgbClr val="EEECE1"/>
      </a:lt2>
      <a:accent1>
        <a:srgbClr val="356196"/>
      </a:accent1>
      <a:accent2>
        <a:srgbClr val="843860"/>
      </a:accent2>
      <a:accent3>
        <a:srgbClr val="C2C444"/>
      </a:accent3>
      <a:accent4>
        <a:srgbClr val="C04384"/>
      </a:accent4>
      <a:accent5>
        <a:srgbClr val="356196"/>
      </a:accent5>
      <a:accent6>
        <a:srgbClr val="84386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2076</TotalTime>
  <Words>1518</Words>
  <Application>Microsoft Office PowerPoint</Application>
  <PresentationFormat>On-screen Show (16:9)</PresentationFormat>
  <Paragraphs>262</Paragraphs>
  <Slides>61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Cambria Math</vt:lpstr>
      <vt:lpstr>Economica</vt:lpstr>
      <vt:lpstr>Verdana</vt:lpstr>
      <vt:lpstr>Wingdings</vt:lpstr>
      <vt:lpstr>Aangepast ontwerp</vt:lpstr>
      <vt:lpstr>         Camera trapping  to study animal behaviour </vt:lpstr>
      <vt:lpstr>Camera traps:</vt:lpstr>
      <vt:lpstr>PowerPoint Presentation</vt:lpstr>
      <vt:lpstr>Why should we use Camera traps (CTs)?</vt:lpstr>
      <vt:lpstr>Increasing use of CTs</vt:lpstr>
      <vt:lpstr>What have CTs been used for?</vt:lpstr>
      <vt:lpstr>CT topics</vt:lpstr>
      <vt:lpstr>CTs a technique that has matured</vt:lpstr>
      <vt:lpstr>CT networks around the globe</vt:lpstr>
      <vt:lpstr>Camera trap data:</vt:lpstr>
      <vt:lpstr>How do CTs work?</vt:lpstr>
      <vt:lpstr>Information retrieved from CT pictures</vt:lpstr>
      <vt:lpstr>Information retrieved from CT pictures</vt:lpstr>
      <vt:lpstr>Information retrieved from CT pictures</vt:lpstr>
      <vt:lpstr>Information retrieved from CT “sequences”</vt:lpstr>
      <vt:lpstr>Agouti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FAIR camera trap data</vt:lpstr>
      <vt:lpstr>PowerPoint Presentation</vt:lpstr>
      <vt:lpstr>Data analysis:</vt:lpstr>
      <vt:lpstr>CT topics covered today</vt:lpstr>
      <vt:lpstr>PowerPoint Presentation</vt:lpstr>
      <vt:lpstr>Case study: </vt:lpstr>
      <vt:lpstr>Let’s try reading in the data</vt:lpstr>
      <vt:lpstr>Activity</vt:lpstr>
      <vt:lpstr>Activity</vt:lpstr>
      <vt:lpstr>Activity</vt:lpstr>
      <vt:lpstr>Let’s try fitting activity patterns</vt:lpstr>
      <vt:lpstr>Absence-presence</vt:lpstr>
      <vt:lpstr>The occurence of ‘0’ in ecological surveys</vt:lpstr>
      <vt:lpstr>The occurence of ‘0’ in ecological surveys</vt:lpstr>
      <vt:lpstr>Reasons why a species might not be observed</vt:lpstr>
      <vt:lpstr>Occupancy</vt:lpstr>
      <vt:lpstr>Occupancy</vt:lpstr>
      <vt:lpstr>Occupancy</vt:lpstr>
      <vt:lpstr>Single-season occupancy model</vt:lpstr>
      <vt:lpstr>Single-season occupancy model - assumptions</vt:lpstr>
      <vt:lpstr>PowerPoint Presentation</vt:lpstr>
      <vt:lpstr>Occupancy</vt:lpstr>
      <vt:lpstr>Occupancy</vt:lpstr>
      <vt:lpstr>Let’s try fitting single-season occupancy models</vt:lpstr>
      <vt:lpstr>Occupancy – spatial heterogeinity</vt:lpstr>
      <vt:lpstr>PowerPoint Presentation</vt:lpstr>
      <vt:lpstr>Corine Land Cover - main classes </vt:lpstr>
      <vt:lpstr>PowerPoint Presentation</vt:lpstr>
      <vt:lpstr>Let’s try fitting single-season occupancy models with covariates</vt:lpstr>
      <vt:lpstr>Density-estimation using CTs</vt:lpstr>
      <vt:lpstr>REM - assumptions</vt:lpstr>
      <vt:lpstr>Density</vt:lpstr>
      <vt:lpstr>Let’s try fitting the Random Encounter Model</vt:lpstr>
      <vt:lpstr>Questions?</vt:lpstr>
      <vt:lpstr>References</vt:lpstr>
      <vt:lpstr>References</vt:lpstr>
      <vt:lpstr>References</vt:lpstr>
      <vt:lpstr>Suggested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CASAER, Jim</dc:creator>
  <cp:lastModifiedBy>BOLLEN Martijn</cp:lastModifiedBy>
  <cp:revision>33</cp:revision>
  <dcterms:modified xsi:type="dcterms:W3CDTF">2024-11-06T21:10:33Z</dcterms:modified>
</cp:coreProperties>
</file>